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1"/>
  </p:sldMasterIdLst>
  <p:notesMasterIdLst>
    <p:notesMasterId r:id="rId35"/>
  </p:notesMasterIdLst>
  <p:handoutMasterIdLst>
    <p:handoutMasterId r:id="rId36"/>
  </p:handoutMasterIdLst>
  <p:sldIdLst>
    <p:sldId id="257" r:id="rId2"/>
    <p:sldId id="803" r:id="rId3"/>
    <p:sldId id="804" r:id="rId4"/>
    <p:sldId id="900" r:id="rId5"/>
    <p:sldId id="899" r:id="rId6"/>
    <p:sldId id="902" r:id="rId7"/>
    <p:sldId id="873" r:id="rId8"/>
    <p:sldId id="872" r:id="rId9"/>
    <p:sldId id="904" r:id="rId10"/>
    <p:sldId id="906" r:id="rId11"/>
    <p:sldId id="836" r:id="rId12"/>
    <p:sldId id="905" r:id="rId13"/>
    <p:sldId id="903" r:id="rId14"/>
    <p:sldId id="907" r:id="rId15"/>
    <p:sldId id="909" r:id="rId16"/>
    <p:sldId id="908" r:id="rId17"/>
    <p:sldId id="875" r:id="rId18"/>
    <p:sldId id="910" r:id="rId19"/>
    <p:sldId id="911" r:id="rId20"/>
    <p:sldId id="912" r:id="rId21"/>
    <p:sldId id="874" r:id="rId22"/>
    <p:sldId id="834" r:id="rId23"/>
    <p:sldId id="913" r:id="rId24"/>
    <p:sldId id="914" r:id="rId25"/>
    <p:sldId id="919" r:id="rId26"/>
    <p:sldId id="916" r:id="rId27"/>
    <p:sldId id="891" r:id="rId28"/>
    <p:sldId id="921" r:id="rId29"/>
    <p:sldId id="922" r:id="rId30"/>
    <p:sldId id="923" r:id="rId31"/>
    <p:sldId id="918" r:id="rId32"/>
    <p:sldId id="924" r:id="rId33"/>
    <p:sldId id="681" r:id="rId34"/>
  </p:sldIdLst>
  <p:sldSz cx="9144000" cy="6858000" type="screen4x3"/>
  <p:notesSz cx="6797675" cy="9928225"/>
  <p:defaultTextStyle>
    <a:defPPr>
      <a:defRPr lang="zh-CN"/>
    </a:defPPr>
    <a:lvl1pPr algn="l" rtl="0" eaLnBrk="0" fontAlgn="base" hangingPunct="0">
      <a:spcBef>
        <a:spcPct val="0"/>
      </a:spcBef>
      <a:spcAft>
        <a:spcPct val="0"/>
      </a:spcAft>
      <a:defRPr sz="3200" b="1" kern="1200">
        <a:solidFill>
          <a:schemeClr val="tx1"/>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sz="3200" b="1"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sz="3200" b="1"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sz="3200" b="1"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sz="3200" b="1"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sz="3200" b="1"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sz="3200" b="1"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sz="3200" b="1"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sz="3200" b="1" kern="1200">
        <a:solidFill>
          <a:schemeClr val="tx1"/>
        </a:solidFill>
        <a:latin typeface="Times New Roman" panose="02020603050405020304" pitchFamily="18" charset="0"/>
        <a:ea typeface="宋体" panose="02010600030101010101" pitchFamily="2" charset="-122"/>
        <a:cs typeface="+mn-cs"/>
      </a:defRPr>
    </a:lvl9pPr>
  </p:defaultTextStyle>
  <p:extLst>
    <p:ext uri="{521415D9-36F7-43E2-AB2F-B90AF26B5E84}">
      <p14:sectionLst xmlns:p14="http://schemas.microsoft.com/office/powerpoint/2010/main">
        <p14:section name="默认节" id="{68F7EBBA-4EB0-4EE3-A910-975E007A0400}">
          <p14:sldIdLst>
            <p14:sldId id="257"/>
            <p14:sldId id="803"/>
            <p14:sldId id="804"/>
            <p14:sldId id="900"/>
            <p14:sldId id="899"/>
            <p14:sldId id="902"/>
            <p14:sldId id="873"/>
            <p14:sldId id="872"/>
            <p14:sldId id="904"/>
            <p14:sldId id="906"/>
            <p14:sldId id="836"/>
            <p14:sldId id="905"/>
            <p14:sldId id="903"/>
            <p14:sldId id="907"/>
            <p14:sldId id="909"/>
            <p14:sldId id="908"/>
            <p14:sldId id="875"/>
            <p14:sldId id="910"/>
            <p14:sldId id="911"/>
            <p14:sldId id="912"/>
            <p14:sldId id="874"/>
            <p14:sldId id="834"/>
            <p14:sldId id="913"/>
            <p14:sldId id="914"/>
            <p14:sldId id="919"/>
            <p14:sldId id="916"/>
            <p14:sldId id="891"/>
            <p14:sldId id="921"/>
            <p14:sldId id="922"/>
            <p14:sldId id="923"/>
            <p14:sldId id="918"/>
            <p14:sldId id="924"/>
            <p14:sldId id="681"/>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127">
          <p15:clr>
            <a:srgbClr val="A4A3A4"/>
          </p15:clr>
        </p15:guide>
        <p15:guide id="2" pos="214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Zhewei Wei" initials="ZW" lastIdx="25" clrIdx="0"/>
  <p:cmAuthor id="2" name="LENOVO" initials="L" lastIdx="1" clrIdx="1"/>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FFEFE"/>
    <a:srgbClr val="C9C8C7"/>
    <a:srgbClr val="FB902B"/>
    <a:srgbClr val="EB972C"/>
    <a:srgbClr val="C1B49A"/>
    <a:srgbClr val="F4BB76"/>
    <a:srgbClr val="35DE46"/>
    <a:srgbClr val="803F96"/>
    <a:srgbClr val="B5B9BB"/>
    <a:srgbClr val="A5B4C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E8B1032C-EA38-4F05-BA0D-38AFFFC7BED3}" styleName="浅色样式 3 - 强调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D7AC3CCA-C797-4891-BE02-D94E43425B78}" styleName="中度样式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C4B1156A-380E-4F78-BDF5-A606A8083BF9}" styleName="中度样式 4 - 强调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C083E6E3-FA7D-4D7B-A595-EF9225AFEA82}" styleName="浅色样式 1 - 强调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9DCAF9ED-07DC-4A11-8D7F-57B35C25682E}" styleName="中度样式 1 - 强调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8EC20E35-A176-4012-BC5E-935CFFF8708E}" styleName="中度样式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BC89EF96-8CEA-46FF-86C4-4CE0E7609802}" styleName="浅色样式 3 - 强调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B301B821-A1FF-4177-AEE7-76D212191A09}" styleName="中度样式 1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22838BEF-8BB2-4498-84A7-C5851F593DF1}" styleName="中度样式 4 - 强调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EB9631B5-78F2-41C9-869B-9F39066F8104}" styleName="中度样式 3 - 强调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91EBBBCC-DAD2-459C-BE2E-F6DE35CF9A28}" styleName="深色样式 2 - 强调 3/强调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72833802-FEF1-4C79-8D5D-14CF1EAF98D9}" styleName="浅色样式 2 - 强调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EB344D84-9AFB-497E-A393-DC336BA19D2E}" styleName="中度样式 3 - 强调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8A107856-5554-42FB-B03E-39F5DBC370BA}" styleName="中度样式 4 - 强调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ED083AE6-46FA-4A59-8FB0-9F97EB10719F}" styleName="浅色样式 3 - 强调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856" autoAdjust="0"/>
    <p:restoredTop sz="79154" autoAdjust="0"/>
  </p:normalViewPr>
  <p:slideViewPr>
    <p:cSldViewPr>
      <p:cViewPr varScale="1">
        <p:scale>
          <a:sx n="78" d="100"/>
          <a:sy n="78" d="100"/>
        </p:scale>
        <p:origin x="1408" y="44"/>
      </p:cViewPr>
      <p:guideLst>
        <p:guide orient="horz" pos="2160"/>
        <p:guide pos="2880"/>
      </p:guideLst>
    </p:cSldViewPr>
  </p:slideViewPr>
  <p:outlineViewPr>
    <p:cViewPr>
      <p:scale>
        <a:sx n="33" d="100"/>
        <a:sy n="33" d="100"/>
      </p:scale>
      <p:origin x="0" y="-184"/>
    </p:cViewPr>
  </p:outlineViewPr>
  <p:notesTextViewPr>
    <p:cViewPr>
      <p:scale>
        <a:sx n="3" d="2"/>
        <a:sy n="3" d="2"/>
      </p:scale>
      <p:origin x="0" y="0"/>
    </p:cViewPr>
  </p:notesTextViewPr>
  <p:sorterViewPr>
    <p:cViewPr>
      <p:scale>
        <a:sx n="66" d="100"/>
        <a:sy n="66" d="100"/>
      </p:scale>
      <p:origin x="0" y="0"/>
    </p:cViewPr>
  </p:sorterViewPr>
  <p:notesViewPr>
    <p:cSldViewPr>
      <p:cViewPr varScale="1">
        <p:scale>
          <a:sx n="59" d="100"/>
          <a:sy n="59" d="100"/>
        </p:scale>
        <p:origin x="-1704" y="-96"/>
      </p:cViewPr>
      <p:guideLst>
        <p:guide orient="horz" pos="3127"/>
        <p:guide pos="2141"/>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commentAuthors" Target="commentAuthors.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6400" cy="496888"/>
          </a:xfrm>
          <a:prstGeom prst="rect">
            <a:avLst/>
          </a:prstGeom>
        </p:spPr>
        <p:txBody>
          <a:bodyPr vert="horz" lIns="91440" tIns="45720" rIns="91440" bIns="45720" rtlCol="0"/>
          <a:lstStyle>
            <a:lvl1pPr algn="l" eaLnBrk="1" hangingPunct="1">
              <a:lnSpc>
                <a:spcPct val="100000"/>
              </a:lnSpc>
              <a:spcBef>
                <a:spcPct val="0"/>
              </a:spcBef>
              <a:buClrTx/>
              <a:buFontTx/>
              <a:buNone/>
              <a:defRPr kumimoji="0" sz="1200" b="0">
                <a:effectLst/>
                <a:latin typeface="Arial" charset="0"/>
                <a:ea typeface="宋体" pitchFamily="2" charset="-122"/>
                <a:cs typeface="+mn-cs"/>
              </a:defRPr>
            </a:lvl1pPr>
          </a:lstStyle>
          <a:p>
            <a:pPr>
              <a:defRPr/>
            </a:pPr>
            <a:endParaRPr lang="zh-CN" altLang="en-US"/>
          </a:p>
        </p:txBody>
      </p:sp>
      <p:sp>
        <p:nvSpPr>
          <p:cNvPr id="3" name="Date Placeholder 2"/>
          <p:cNvSpPr>
            <a:spLocks noGrp="1"/>
          </p:cNvSpPr>
          <p:nvPr>
            <p:ph type="dt" sz="quarter" idx="1"/>
          </p:nvPr>
        </p:nvSpPr>
        <p:spPr>
          <a:xfrm>
            <a:off x="3849688" y="0"/>
            <a:ext cx="2946400" cy="496888"/>
          </a:xfrm>
          <a:prstGeom prst="rect">
            <a:avLst/>
          </a:prstGeom>
        </p:spPr>
        <p:txBody>
          <a:bodyPr vert="horz" lIns="91440" tIns="45720" rIns="91440" bIns="45720" rtlCol="0"/>
          <a:lstStyle>
            <a:lvl1pPr algn="r" eaLnBrk="1" hangingPunct="1">
              <a:lnSpc>
                <a:spcPct val="100000"/>
              </a:lnSpc>
              <a:spcBef>
                <a:spcPct val="0"/>
              </a:spcBef>
              <a:buClrTx/>
              <a:buFontTx/>
              <a:buNone/>
              <a:defRPr kumimoji="0" sz="1200" b="0">
                <a:effectLst/>
                <a:latin typeface="Arial" charset="0"/>
                <a:ea typeface="宋体" pitchFamily="2" charset="-122"/>
                <a:cs typeface="+mn-cs"/>
              </a:defRPr>
            </a:lvl1pPr>
          </a:lstStyle>
          <a:p>
            <a:pPr>
              <a:defRPr/>
            </a:pPr>
            <a:fld id="{FBCCD8B8-93F4-4C70-A383-43DCA0CB6DC4}" type="datetimeFigureOut">
              <a:rPr lang="zh-CN" altLang="en-US"/>
              <a:pPr>
                <a:defRPr/>
              </a:pPr>
              <a:t>2021/9/14</a:t>
            </a:fld>
            <a:endParaRPr lang="zh-CN" altLang="en-US"/>
          </a:p>
        </p:txBody>
      </p:sp>
      <p:sp>
        <p:nvSpPr>
          <p:cNvPr id="4" name="Footer Placeholder 3"/>
          <p:cNvSpPr>
            <a:spLocks noGrp="1"/>
          </p:cNvSpPr>
          <p:nvPr>
            <p:ph type="ftr" sz="quarter" idx="2"/>
          </p:nvPr>
        </p:nvSpPr>
        <p:spPr>
          <a:xfrm>
            <a:off x="0" y="9429750"/>
            <a:ext cx="2946400" cy="496888"/>
          </a:xfrm>
          <a:prstGeom prst="rect">
            <a:avLst/>
          </a:prstGeom>
        </p:spPr>
        <p:txBody>
          <a:bodyPr vert="horz" lIns="91440" tIns="45720" rIns="91440" bIns="45720" rtlCol="0" anchor="b"/>
          <a:lstStyle>
            <a:lvl1pPr algn="l" eaLnBrk="1" hangingPunct="1">
              <a:lnSpc>
                <a:spcPct val="100000"/>
              </a:lnSpc>
              <a:spcBef>
                <a:spcPct val="0"/>
              </a:spcBef>
              <a:buClrTx/>
              <a:buFontTx/>
              <a:buNone/>
              <a:defRPr kumimoji="0" sz="1200" b="0">
                <a:effectLst/>
                <a:latin typeface="Arial" charset="0"/>
                <a:ea typeface="宋体" pitchFamily="2" charset="-122"/>
                <a:cs typeface="+mn-cs"/>
              </a:defRPr>
            </a:lvl1pPr>
          </a:lstStyle>
          <a:p>
            <a:pPr>
              <a:defRPr/>
            </a:pPr>
            <a:endParaRPr lang="zh-CN" altLang="en-US"/>
          </a:p>
        </p:txBody>
      </p:sp>
      <p:sp>
        <p:nvSpPr>
          <p:cNvPr id="5" name="Slide Number Placeholder 4"/>
          <p:cNvSpPr>
            <a:spLocks noGrp="1"/>
          </p:cNvSpPr>
          <p:nvPr>
            <p:ph type="sldNum" sz="quarter" idx="3"/>
          </p:nvPr>
        </p:nvSpPr>
        <p:spPr>
          <a:xfrm>
            <a:off x="3849688" y="9429750"/>
            <a:ext cx="2946400" cy="496888"/>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b="0">
                <a:latin typeface="Arial" panose="020B0604020202020204" pitchFamily="34" charset="0"/>
              </a:defRPr>
            </a:lvl1pPr>
          </a:lstStyle>
          <a:p>
            <a:pPr>
              <a:defRPr/>
            </a:pPr>
            <a:fld id="{DEFD9F2D-5939-4EC6-AE7A-6788CECCF7DF}" type="slidenum">
              <a:rPr lang="zh-CN" altLang="en-US"/>
              <a:pPr>
                <a:defRPr/>
              </a:pPr>
              <a:t>‹#›</a:t>
            </a:fld>
            <a:endParaRPr lang="zh-CN" altLang="en-US"/>
          </a:p>
        </p:txBody>
      </p:sp>
    </p:spTree>
    <p:extLst>
      <p:ext uri="{BB962C8B-B14F-4D97-AF65-F5344CB8AC3E}">
        <p14:creationId xmlns:p14="http://schemas.microsoft.com/office/powerpoint/2010/main" val="167490311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6400" cy="496888"/>
          </a:xfrm>
          <a:prstGeom prst="rect">
            <a:avLst/>
          </a:prstGeom>
        </p:spPr>
        <p:txBody>
          <a:bodyPr vert="horz" lIns="91440" tIns="45720" rIns="91440" bIns="45720" rtlCol="0"/>
          <a:lstStyle>
            <a:lvl1pPr algn="l" eaLnBrk="1" hangingPunct="1">
              <a:lnSpc>
                <a:spcPct val="100000"/>
              </a:lnSpc>
              <a:spcBef>
                <a:spcPct val="0"/>
              </a:spcBef>
              <a:buClrTx/>
              <a:buFontTx/>
              <a:buNone/>
              <a:defRPr kumimoji="0" sz="1200" b="0">
                <a:effectLst/>
                <a:latin typeface="Arial" charset="0"/>
                <a:ea typeface="宋体" pitchFamily="2" charset="-122"/>
                <a:cs typeface="+mn-cs"/>
              </a:defRPr>
            </a:lvl1pPr>
          </a:lstStyle>
          <a:p>
            <a:pPr>
              <a:defRPr/>
            </a:pPr>
            <a:endParaRPr lang="zh-CN" altLang="en-US"/>
          </a:p>
        </p:txBody>
      </p:sp>
      <p:sp>
        <p:nvSpPr>
          <p:cNvPr id="3" name="Date Placeholder 2"/>
          <p:cNvSpPr>
            <a:spLocks noGrp="1"/>
          </p:cNvSpPr>
          <p:nvPr>
            <p:ph type="dt" idx="1"/>
          </p:nvPr>
        </p:nvSpPr>
        <p:spPr>
          <a:xfrm>
            <a:off x="3849688" y="0"/>
            <a:ext cx="2946400" cy="496888"/>
          </a:xfrm>
          <a:prstGeom prst="rect">
            <a:avLst/>
          </a:prstGeom>
        </p:spPr>
        <p:txBody>
          <a:bodyPr vert="horz" lIns="91440" tIns="45720" rIns="91440" bIns="45720" rtlCol="0"/>
          <a:lstStyle>
            <a:lvl1pPr algn="r" eaLnBrk="1" hangingPunct="1">
              <a:lnSpc>
                <a:spcPct val="100000"/>
              </a:lnSpc>
              <a:spcBef>
                <a:spcPct val="0"/>
              </a:spcBef>
              <a:buClrTx/>
              <a:buFontTx/>
              <a:buNone/>
              <a:defRPr kumimoji="0" sz="1200" b="0">
                <a:effectLst/>
                <a:latin typeface="Arial" charset="0"/>
                <a:ea typeface="宋体" pitchFamily="2" charset="-122"/>
                <a:cs typeface="+mn-cs"/>
              </a:defRPr>
            </a:lvl1pPr>
          </a:lstStyle>
          <a:p>
            <a:pPr>
              <a:defRPr/>
            </a:pPr>
            <a:fld id="{D94B953B-845D-4DE8-A66D-661AF37D9AFC}" type="datetimeFigureOut">
              <a:rPr lang="zh-CN" altLang="en-US"/>
              <a:pPr>
                <a:defRPr/>
              </a:pPr>
              <a:t>2021/9/14</a:t>
            </a:fld>
            <a:endParaRPr lang="zh-CN" altLang="en-US"/>
          </a:p>
        </p:txBody>
      </p:sp>
      <p:sp>
        <p:nvSpPr>
          <p:cNvPr id="4" name="Slide Image Placeholder 3"/>
          <p:cNvSpPr>
            <a:spLocks noGrp="1" noRot="1" noChangeAspect="1"/>
          </p:cNvSpPr>
          <p:nvPr>
            <p:ph type="sldImg" idx="2"/>
          </p:nvPr>
        </p:nvSpPr>
        <p:spPr>
          <a:xfrm>
            <a:off x="917575" y="744538"/>
            <a:ext cx="4962525" cy="3722687"/>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Notes Placeholder 4"/>
          <p:cNvSpPr>
            <a:spLocks noGrp="1"/>
          </p:cNvSpPr>
          <p:nvPr>
            <p:ph type="body" sz="quarter" idx="3"/>
          </p:nvPr>
        </p:nvSpPr>
        <p:spPr>
          <a:xfrm>
            <a:off x="679450" y="4716463"/>
            <a:ext cx="5438775" cy="4467225"/>
          </a:xfrm>
          <a:prstGeom prst="rect">
            <a:avLst/>
          </a:prstGeom>
        </p:spPr>
        <p:txBody>
          <a:bodyPr vert="horz" lIns="91440" tIns="45720" rIns="91440" bIns="45720" rtlCol="0">
            <a:normAutofit/>
          </a:bodyPr>
          <a:lstStyle/>
          <a:p>
            <a:pPr lvl="0"/>
            <a:r>
              <a:rPr lang="en-US" altLang="zh-CN" noProof="0"/>
              <a:t>Click to edit Master text styles</a:t>
            </a:r>
          </a:p>
          <a:p>
            <a:pPr lvl="1"/>
            <a:r>
              <a:rPr lang="en-US" altLang="zh-CN" noProof="0"/>
              <a:t>Second level</a:t>
            </a:r>
          </a:p>
          <a:p>
            <a:pPr lvl="2"/>
            <a:r>
              <a:rPr lang="en-US" altLang="zh-CN" noProof="0"/>
              <a:t>Third level</a:t>
            </a:r>
          </a:p>
          <a:p>
            <a:pPr lvl="3"/>
            <a:r>
              <a:rPr lang="en-US" altLang="zh-CN" noProof="0"/>
              <a:t>Fourth level</a:t>
            </a:r>
          </a:p>
          <a:p>
            <a:pPr lvl="4"/>
            <a:r>
              <a:rPr lang="en-US" altLang="zh-CN" noProof="0"/>
              <a:t>Fifth level</a:t>
            </a:r>
            <a:endParaRPr lang="zh-CN" altLang="en-US" noProof="0"/>
          </a:p>
        </p:txBody>
      </p:sp>
      <p:sp>
        <p:nvSpPr>
          <p:cNvPr id="6" name="Footer Placeholder 5"/>
          <p:cNvSpPr>
            <a:spLocks noGrp="1"/>
          </p:cNvSpPr>
          <p:nvPr>
            <p:ph type="ftr" sz="quarter" idx="4"/>
          </p:nvPr>
        </p:nvSpPr>
        <p:spPr>
          <a:xfrm>
            <a:off x="0" y="9429750"/>
            <a:ext cx="2946400" cy="496888"/>
          </a:xfrm>
          <a:prstGeom prst="rect">
            <a:avLst/>
          </a:prstGeom>
        </p:spPr>
        <p:txBody>
          <a:bodyPr vert="horz" lIns="91440" tIns="45720" rIns="91440" bIns="45720" rtlCol="0" anchor="b"/>
          <a:lstStyle>
            <a:lvl1pPr algn="l" eaLnBrk="1" hangingPunct="1">
              <a:lnSpc>
                <a:spcPct val="100000"/>
              </a:lnSpc>
              <a:spcBef>
                <a:spcPct val="0"/>
              </a:spcBef>
              <a:buClrTx/>
              <a:buFontTx/>
              <a:buNone/>
              <a:defRPr kumimoji="0" sz="1200" b="0">
                <a:effectLst/>
                <a:latin typeface="Arial" charset="0"/>
                <a:ea typeface="宋体" pitchFamily="2" charset="-122"/>
                <a:cs typeface="+mn-cs"/>
              </a:defRPr>
            </a:lvl1pPr>
          </a:lstStyle>
          <a:p>
            <a:pPr>
              <a:defRPr/>
            </a:pPr>
            <a:endParaRPr lang="zh-CN" altLang="en-US"/>
          </a:p>
        </p:txBody>
      </p:sp>
      <p:sp>
        <p:nvSpPr>
          <p:cNvPr id="7" name="Slide Number Placeholder 6"/>
          <p:cNvSpPr>
            <a:spLocks noGrp="1"/>
          </p:cNvSpPr>
          <p:nvPr>
            <p:ph type="sldNum" sz="quarter" idx="5"/>
          </p:nvPr>
        </p:nvSpPr>
        <p:spPr>
          <a:xfrm>
            <a:off x="3849688" y="9429750"/>
            <a:ext cx="2946400" cy="496888"/>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b="0">
                <a:latin typeface="Arial" panose="020B0604020202020204" pitchFamily="34" charset="0"/>
              </a:defRPr>
            </a:lvl1pPr>
          </a:lstStyle>
          <a:p>
            <a:pPr>
              <a:defRPr/>
            </a:pPr>
            <a:fld id="{25DE6574-9F1F-4C27-A420-92E929B1085F}" type="slidenum">
              <a:rPr lang="zh-CN" altLang="en-US"/>
              <a:pPr>
                <a:defRPr/>
              </a:pPr>
              <a:t>‹#›</a:t>
            </a:fld>
            <a:endParaRPr lang="zh-CN" altLang="en-US"/>
          </a:p>
        </p:txBody>
      </p:sp>
    </p:spTree>
    <p:extLst>
      <p:ext uri="{BB962C8B-B14F-4D97-AF65-F5344CB8AC3E}">
        <p14:creationId xmlns:p14="http://schemas.microsoft.com/office/powerpoint/2010/main" val="399596414"/>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121212"/>
                </a:solidFill>
                <a:effectLst/>
                <a:latin typeface="-apple-system"/>
              </a:rPr>
              <a:t>本文为腾讯 </a:t>
            </a:r>
            <a:r>
              <a:rPr lang="en-US" altLang="zh-CN" b="0" i="0" dirty="0">
                <a:solidFill>
                  <a:srgbClr val="121212"/>
                </a:solidFill>
                <a:effectLst/>
                <a:latin typeface="-apple-system"/>
              </a:rPr>
              <a:t>AI Lab </a:t>
            </a:r>
            <a:r>
              <a:rPr lang="zh-CN" altLang="en-US" b="0" i="0" dirty="0">
                <a:solidFill>
                  <a:srgbClr val="121212"/>
                </a:solidFill>
                <a:effectLst/>
                <a:latin typeface="-apple-system"/>
              </a:rPr>
              <a:t>的 </a:t>
            </a:r>
            <a:r>
              <a:rPr lang="en-US" altLang="zh-CN" b="0" i="0" dirty="0">
                <a:solidFill>
                  <a:srgbClr val="121212"/>
                </a:solidFill>
                <a:effectLst/>
                <a:latin typeface="-apple-system"/>
              </a:rPr>
              <a:t>Yu Rong </a:t>
            </a:r>
            <a:r>
              <a:rPr lang="zh-CN" altLang="en-US" b="0" i="0" dirty="0">
                <a:solidFill>
                  <a:srgbClr val="121212"/>
                </a:solidFill>
                <a:effectLst/>
                <a:latin typeface="-apple-system"/>
              </a:rPr>
              <a:t>和 </a:t>
            </a:r>
            <a:r>
              <a:rPr lang="en-US" altLang="zh-CN" b="0" i="0" dirty="0" err="1">
                <a:solidFill>
                  <a:srgbClr val="121212"/>
                </a:solidFill>
                <a:effectLst/>
                <a:latin typeface="-apple-system"/>
              </a:rPr>
              <a:t>Yatao</a:t>
            </a:r>
            <a:r>
              <a:rPr lang="en-US" altLang="zh-CN" b="0" i="0" dirty="0">
                <a:solidFill>
                  <a:srgbClr val="121212"/>
                </a:solidFill>
                <a:effectLst/>
                <a:latin typeface="-apple-system"/>
              </a:rPr>
              <a:t> </a:t>
            </a:r>
            <a:r>
              <a:rPr lang="en-US" altLang="zh-CN" b="0" i="0" dirty="0" err="1">
                <a:solidFill>
                  <a:srgbClr val="121212"/>
                </a:solidFill>
                <a:effectLst/>
                <a:latin typeface="-apple-system"/>
              </a:rPr>
              <a:t>Bian</a:t>
            </a:r>
            <a:r>
              <a:rPr lang="en-US" altLang="zh-CN" b="0" i="0" dirty="0">
                <a:solidFill>
                  <a:srgbClr val="121212"/>
                </a:solidFill>
                <a:effectLst/>
                <a:latin typeface="-apple-system"/>
              </a:rPr>
              <a:t> </a:t>
            </a:r>
            <a:r>
              <a:rPr lang="zh-CN" altLang="en-US" b="0" i="0" dirty="0">
                <a:solidFill>
                  <a:srgbClr val="121212"/>
                </a:solidFill>
                <a:effectLst/>
                <a:latin typeface="-apple-system"/>
              </a:rPr>
              <a:t>等人发表于 </a:t>
            </a:r>
            <a:r>
              <a:rPr lang="en-US" altLang="zh-CN" b="0" i="0" dirty="0" err="1">
                <a:solidFill>
                  <a:srgbClr val="121212"/>
                </a:solidFill>
                <a:effectLst/>
                <a:latin typeface="-apple-system"/>
              </a:rPr>
              <a:t>NeurIPS</a:t>
            </a:r>
            <a:r>
              <a:rPr lang="en-US" altLang="zh-CN" b="0" i="0" dirty="0">
                <a:solidFill>
                  <a:srgbClr val="121212"/>
                </a:solidFill>
                <a:effectLst/>
                <a:latin typeface="-apple-system"/>
              </a:rPr>
              <a:t> 2020 </a:t>
            </a:r>
            <a:r>
              <a:rPr lang="zh-CN" altLang="en-US" b="0" i="0" dirty="0">
                <a:solidFill>
                  <a:srgbClr val="121212"/>
                </a:solidFill>
                <a:effectLst/>
                <a:latin typeface="-apple-system"/>
              </a:rPr>
              <a:t>的工作，是一个在大规模分子数据上应用预训练的图</a:t>
            </a:r>
            <a:r>
              <a:rPr lang="en-US" altLang="zh-CN" b="0" i="0" dirty="0">
                <a:solidFill>
                  <a:srgbClr val="121212"/>
                </a:solidFill>
                <a:effectLst/>
                <a:latin typeface="-apple-system"/>
              </a:rPr>
              <a:t>transformer</a:t>
            </a:r>
            <a:r>
              <a:rPr lang="zh-CN" altLang="en-US" b="0" i="0" dirty="0">
                <a:solidFill>
                  <a:srgbClr val="121212"/>
                </a:solidFill>
                <a:effectLst/>
                <a:latin typeface="-apple-system"/>
              </a:rPr>
              <a:t>的一篇工作</a:t>
            </a:r>
            <a:endParaRPr lang="en-US" altLang="zh-CN" sz="1200" dirty="0">
              <a:latin typeface="+mj-lt"/>
              <a:cs typeface="Arial" panose="020B0604020202020204" pitchFamily="34" charset="0"/>
            </a:endParaRPr>
          </a:p>
        </p:txBody>
      </p:sp>
      <p:sp>
        <p:nvSpPr>
          <p:cNvPr id="4" name="幻灯片编号占位符 3"/>
          <p:cNvSpPr>
            <a:spLocks noGrp="1"/>
          </p:cNvSpPr>
          <p:nvPr>
            <p:ph type="sldNum" sz="quarter" idx="10"/>
          </p:nvPr>
        </p:nvSpPr>
        <p:spPr/>
        <p:txBody>
          <a:bodyPr/>
          <a:lstStyle/>
          <a:p>
            <a:pPr>
              <a:defRPr/>
            </a:pPr>
            <a:fld id="{25DE6574-9F1F-4C27-A420-92E929B1085F}" type="slidenum">
              <a:rPr lang="zh-CN" altLang="en-US" smtClean="0"/>
              <a:pPr>
                <a:defRPr/>
              </a:pPr>
              <a:t>1</a:t>
            </a:fld>
            <a:endParaRPr lang="zh-CN" altLang="en-US"/>
          </a:p>
        </p:txBody>
      </p:sp>
    </p:spTree>
    <p:extLst>
      <p:ext uri="{BB962C8B-B14F-4D97-AF65-F5344CB8AC3E}">
        <p14:creationId xmlns:p14="http://schemas.microsoft.com/office/powerpoint/2010/main" val="4919382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近年来，</a:t>
            </a:r>
            <a:r>
              <a:rPr lang="en-US" altLang="zh-CN" dirty="0"/>
              <a:t>GNNs</a:t>
            </a:r>
            <a:r>
              <a:rPr lang="zh-CN" altLang="en-US" dirty="0"/>
              <a:t>在各个领域受到了极大的关注，如知识图谱、社交网络和药物发现。</a:t>
            </a:r>
            <a:r>
              <a:rPr lang="en-US" altLang="zh-CN" dirty="0"/>
              <a:t>GNNs</a:t>
            </a:r>
            <a:r>
              <a:rPr lang="zh-CN" altLang="en-US" dirty="0"/>
              <a:t>的关键性操作就是如何将信息进行传递，这涉及图中节点之间的消息传递</a:t>
            </a:r>
            <a:r>
              <a:rPr lang="en-US" altLang="zh-CN" dirty="0"/>
              <a:t>(</a:t>
            </a:r>
            <a:r>
              <a:rPr lang="zh-CN" altLang="en-US" dirty="0"/>
              <a:t>也称为邻域聚合</a:t>
            </a:r>
            <a:r>
              <a:rPr lang="en-US" altLang="zh-CN" dirty="0"/>
              <a:t>)</a:t>
            </a:r>
            <a:r>
              <a:rPr lang="zh-CN" altLang="en-US" dirty="0"/>
              <a:t>。消息传递操作通过聚集目标节点</a:t>
            </a:r>
            <a:r>
              <a:rPr lang="en-US" altLang="zh-CN" dirty="0"/>
              <a:t>v </a:t>
            </a:r>
            <a:r>
              <a:rPr lang="en-US" altLang="zh-CN" dirty="0" err="1"/>
              <a:t>vv</a:t>
            </a:r>
            <a:r>
              <a:rPr lang="zh-CN" altLang="en-US" dirty="0"/>
              <a:t>的相邻节点和边的隐藏状态，迭代地更新节点</a:t>
            </a:r>
            <a:r>
              <a:rPr lang="en-US" altLang="zh-CN" dirty="0"/>
              <a:t>v </a:t>
            </a:r>
            <a:r>
              <a:rPr lang="en-US" altLang="zh-CN" dirty="0" err="1"/>
              <a:t>vv</a:t>
            </a:r>
            <a:r>
              <a:rPr lang="zh-CN" altLang="en-US" dirty="0"/>
              <a:t>的隐藏状态</a:t>
            </a:r>
            <a:r>
              <a:rPr lang="en-US" altLang="zh-CN" dirty="0"/>
              <a:t>h v </a:t>
            </a:r>
            <a:r>
              <a:rPr lang="en-US" altLang="zh-CN" dirty="0" err="1"/>
              <a:t>h_vh</a:t>
            </a:r>
            <a:r>
              <a:rPr lang="en-US" altLang="zh-CN" dirty="0"/>
              <a:t> v​ </a:t>
            </a:r>
            <a:r>
              <a:rPr lang="zh-CN" altLang="en-US" dirty="0"/>
              <a:t>。一般来说，消息传递过程涉及多次迭代，每次迭代可以进一步划分为多跳（</a:t>
            </a:r>
            <a:r>
              <a:rPr lang="en-US" altLang="zh-CN" dirty="0"/>
              <a:t>multi-hops</a:t>
            </a:r>
            <a:r>
              <a:rPr lang="zh-CN" altLang="en-US" dirty="0"/>
              <a:t>）。假设有</a:t>
            </a:r>
            <a:r>
              <a:rPr lang="en-US" altLang="zh-CN" dirty="0"/>
              <a:t>L LL</a:t>
            </a:r>
            <a:r>
              <a:rPr lang="zh-CN" altLang="en-US" dirty="0"/>
              <a:t>次迭代，</a:t>
            </a:r>
            <a:r>
              <a:rPr lang="en-US" altLang="zh-CN" dirty="0"/>
              <a:t>L LL</a:t>
            </a:r>
            <a:r>
              <a:rPr lang="zh-CN" altLang="en-US" dirty="0"/>
              <a:t>包含</a:t>
            </a:r>
            <a:r>
              <a:rPr lang="en-US" altLang="zh-CN" dirty="0"/>
              <a:t>K L K_LK L​ </a:t>
            </a:r>
            <a:r>
              <a:rPr lang="zh-CN" altLang="en-US" dirty="0"/>
              <a:t>个跳。在迭代</a:t>
            </a:r>
            <a:r>
              <a:rPr lang="en-US" altLang="zh-CN" dirty="0"/>
              <a:t>l </a:t>
            </a:r>
            <a:r>
              <a:rPr lang="en-US" altLang="zh-CN" dirty="0" err="1"/>
              <a:t>ll</a:t>
            </a:r>
            <a:r>
              <a:rPr lang="zh-CN" altLang="en-US" dirty="0"/>
              <a:t>中，第</a:t>
            </a:r>
            <a:r>
              <a:rPr lang="en-US" altLang="zh-CN" dirty="0"/>
              <a:t>k kk</a:t>
            </a:r>
            <a:r>
              <a:rPr lang="zh-CN" altLang="en-US" dirty="0"/>
              <a:t>跳可以被公式化为</a:t>
            </a:r>
            <a:br>
              <a:rPr lang="en-US" altLang="zh-CN" dirty="0"/>
            </a:br>
            <a:r>
              <a:rPr lang="zh-CN" altLang="en-US" b="0" i="0" dirty="0">
                <a:solidFill>
                  <a:srgbClr val="4D4D4D"/>
                </a:solidFill>
                <a:effectLst/>
                <a:latin typeface="-apple-system"/>
              </a:rPr>
              <a:t>聚合的方法：</a:t>
            </a:r>
            <a:r>
              <a:rPr lang="en-US" altLang="zh-CN" b="0" i="0" dirty="0">
                <a:solidFill>
                  <a:srgbClr val="4D4D4D"/>
                </a:solidFill>
                <a:effectLst/>
                <a:latin typeface="-apple-system"/>
              </a:rPr>
              <a:t>mean</a:t>
            </a:r>
            <a:r>
              <a:rPr lang="zh-CN" altLang="en-US" b="0" i="0" dirty="0">
                <a:solidFill>
                  <a:srgbClr val="4D4D4D"/>
                </a:solidFill>
                <a:effectLst/>
                <a:latin typeface="-apple-system"/>
              </a:rPr>
              <a:t>、</a:t>
            </a:r>
            <a:r>
              <a:rPr lang="en-US" altLang="zh-CN" b="0" i="0" dirty="0">
                <a:solidFill>
                  <a:srgbClr val="4D4D4D"/>
                </a:solidFill>
                <a:effectLst/>
                <a:latin typeface="-apple-system"/>
              </a:rPr>
              <a:t>max pooling</a:t>
            </a:r>
            <a:r>
              <a:rPr lang="zh-CN" altLang="en-US" b="0" i="0" dirty="0">
                <a:solidFill>
                  <a:srgbClr val="4D4D4D"/>
                </a:solidFill>
                <a:effectLst/>
                <a:latin typeface="-apple-system"/>
              </a:rPr>
              <a:t>、</a:t>
            </a:r>
            <a:r>
              <a:rPr lang="en-US" altLang="zh-CN" b="0" i="0" dirty="0">
                <a:solidFill>
                  <a:srgbClr val="4D4D4D"/>
                </a:solidFill>
                <a:effectLst/>
                <a:latin typeface="-apple-system"/>
              </a:rPr>
              <a:t>graph attention mechanism</a:t>
            </a:r>
            <a:r>
              <a:rPr lang="zh-CN" altLang="en-US" b="0" i="0" dirty="0">
                <a:solidFill>
                  <a:srgbClr val="4D4D4D"/>
                </a:solidFill>
                <a:effectLst/>
                <a:latin typeface="-apple-system"/>
              </a:rPr>
              <a:t>等等。</a:t>
            </a:r>
            <a:br>
              <a:rPr lang="zh-CN" altLang="en-US" dirty="0"/>
            </a:br>
            <a:r>
              <a:rPr lang="zh-CN" altLang="en-US" b="0" i="0" dirty="0">
                <a:solidFill>
                  <a:srgbClr val="4D4D4D"/>
                </a:solidFill>
                <a:effectLst/>
                <a:latin typeface="-apple-system"/>
              </a:rPr>
              <a:t>消息传递经过𝐿次迭代后，最后一次迭代中最后一跳的隐藏状态被用作节点的嵌入，即</a:t>
            </a:r>
            <a:endParaRPr lang="zh-CN" altLang="en-US" dirty="0"/>
          </a:p>
        </p:txBody>
      </p:sp>
      <p:sp>
        <p:nvSpPr>
          <p:cNvPr id="4" name="灯片编号占位符 3"/>
          <p:cNvSpPr>
            <a:spLocks noGrp="1"/>
          </p:cNvSpPr>
          <p:nvPr>
            <p:ph type="sldNum" sz="quarter" idx="10"/>
          </p:nvPr>
        </p:nvSpPr>
        <p:spPr/>
        <p:txBody>
          <a:bodyPr/>
          <a:lstStyle/>
          <a:p>
            <a:pPr>
              <a:defRPr/>
            </a:pPr>
            <a:fld id="{25DE6574-9F1F-4C27-A420-92E929B1085F}" type="slidenum">
              <a:rPr lang="zh-CN" altLang="en-US" smtClean="0"/>
              <a:pPr>
                <a:defRPr/>
              </a:pPr>
              <a:t>11</a:t>
            </a:fld>
            <a:endParaRPr lang="zh-CN" altLang="en-US"/>
          </a:p>
        </p:txBody>
      </p:sp>
    </p:spTree>
    <p:extLst>
      <p:ext uri="{BB962C8B-B14F-4D97-AF65-F5344CB8AC3E}">
        <p14:creationId xmlns:p14="http://schemas.microsoft.com/office/powerpoint/2010/main" val="23088529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4D4D4D"/>
                </a:solidFill>
                <a:effectLst/>
                <a:latin typeface="-apple-system"/>
              </a:rPr>
              <a:t>最后，应用读出操作来获得图级表示</a:t>
            </a:r>
            <a:endParaRPr lang="zh-CN" altLang="en-US" dirty="0"/>
          </a:p>
        </p:txBody>
      </p:sp>
      <p:sp>
        <p:nvSpPr>
          <p:cNvPr id="4" name="灯片编号占位符 3"/>
          <p:cNvSpPr>
            <a:spLocks noGrp="1"/>
          </p:cNvSpPr>
          <p:nvPr>
            <p:ph type="sldNum" sz="quarter" idx="10"/>
          </p:nvPr>
        </p:nvSpPr>
        <p:spPr/>
        <p:txBody>
          <a:bodyPr/>
          <a:lstStyle/>
          <a:p>
            <a:pPr>
              <a:defRPr/>
            </a:pPr>
            <a:fld id="{25DE6574-9F1F-4C27-A420-92E929B1085F}" type="slidenum">
              <a:rPr lang="zh-CN" altLang="en-US" smtClean="0"/>
              <a:pPr>
                <a:defRPr/>
              </a:pPr>
              <a:t>12</a:t>
            </a:fld>
            <a:endParaRPr lang="zh-CN" altLang="en-US"/>
          </a:p>
        </p:txBody>
      </p:sp>
    </p:spTree>
    <p:extLst>
      <p:ext uri="{BB962C8B-B14F-4D97-AF65-F5344CB8AC3E}">
        <p14:creationId xmlns:p14="http://schemas.microsoft.com/office/powerpoint/2010/main" val="13727742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这里主要回顾一下注意力和多头注意力的公式</a:t>
            </a:r>
          </a:p>
        </p:txBody>
      </p:sp>
      <p:sp>
        <p:nvSpPr>
          <p:cNvPr id="4" name="灯片编号占位符 3"/>
          <p:cNvSpPr>
            <a:spLocks noGrp="1"/>
          </p:cNvSpPr>
          <p:nvPr>
            <p:ph type="sldNum" sz="quarter" idx="10"/>
          </p:nvPr>
        </p:nvSpPr>
        <p:spPr/>
        <p:txBody>
          <a:bodyPr/>
          <a:lstStyle/>
          <a:p>
            <a:pPr>
              <a:defRPr/>
            </a:pPr>
            <a:fld id="{25DE6574-9F1F-4C27-A420-92E929B1085F}" type="slidenum">
              <a:rPr lang="zh-CN" altLang="en-US" smtClean="0"/>
              <a:pPr>
                <a:defRPr/>
              </a:pPr>
              <a:t>13</a:t>
            </a:fld>
            <a:endParaRPr lang="zh-CN" altLang="en-US"/>
          </a:p>
        </p:txBody>
      </p:sp>
    </p:spTree>
    <p:extLst>
      <p:ext uri="{BB962C8B-B14F-4D97-AF65-F5344CB8AC3E}">
        <p14:creationId xmlns:p14="http://schemas.microsoft.com/office/powerpoint/2010/main" val="35870232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25DE6574-9F1F-4C27-A420-92E929B1085F}" type="slidenum">
              <a:rPr lang="zh-CN" altLang="en-US" smtClean="0"/>
              <a:pPr>
                <a:defRPr/>
              </a:pPr>
              <a:t>14</a:t>
            </a:fld>
            <a:endParaRPr lang="zh-CN" altLang="en-US"/>
          </a:p>
        </p:txBody>
      </p:sp>
    </p:spTree>
    <p:extLst>
      <p:ext uri="{BB962C8B-B14F-4D97-AF65-F5344CB8AC3E}">
        <p14:creationId xmlns:p14="http://schemas.microsoft.com/office/powerpoint/2010/main" val="28252784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fontScale="62500" lnSpcReduction="20000"/>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800" dirty="0">
                <a:effectLst/>
                <a:ea typeface="等线" panose="02010600030101010101" pitchFamily="2" charset="-122"/>
                <a:cs typeface="Times New Roman" panose="02020603050405020304" pitchFamily="18" charset="0"/>
              </a:rPr>
              <a:t>在高层次上，该模型是一个基于</a:t>
            </a:r>
            <a:r>
              <a:rPr lang="en-US" altLang="zh-CN" sz="1800" dirty="0">
                <a:effectLst/>
                <a:ea typeface="等线" panose="02010600030101010101" pitchFamily="2" charset="-122"/>
                <a:cs typeface="Times New Roman" panose="02020603050405020304" pitchFamily="18" charset="0"/>
              </a:rPr>
              <a:t>Transformer</a:t>
            </a:r>
            <a:r>
              <a:rPr lang="zh-CN" altLang="zh-CN" sz="1800" dirty="0">
                <a:effectLst/>
                <a:ea typeface="等线" panose="02010600030101010101" pitchFamily="2" charset="-122"/>
                <a:cs typeface="Times New Roman" panose="02020603050405020304" pitchFamily="18" charset="0"/>
              </a:rPr>
              <a:t>的神经网络，以定制的</a:t>
            </a:r>
            <a:r>
              <a:rPr lang="en-US" altLang="zh-CN" sz="1800" dirty="0">
                <a:effectLst/>
                <a:ea typeface="等线" panose="02010600030101010101" pitchFamily="2" charset="-122"/>
                <a:cs typeface="Times New Roman" panose="02020603050405020304" pitchFamily="18" charset="0"/>
              </a:rPr>
              <a:t>GNN</a:t>
            </a:r>
            <a:r>
              <a:rPr lang="zh-CN" altLang="zh-CN" sz="1800" dirty="0">
                <a:effectLst/>
                <a:ea typeface="等线" panose="02010600030101010101" pitchFamily="2" charset="-122"/>
                <a:cs typeface="Times New Roman" panose="02020603050405020304" pitchFamily="18" charset="0"/>
              </a:rPr>
              <a:t>作为自注意力的构建模块。其中的</a:t>
            </a:r>
            <a:r>
              <a:rPr lang="en-US" altLang="zh-CN" sz="1800" dirty="0" err="1">
                <a:effectLst/>
                <a:ea typeface="等线" panose="02010600030101010101" pitchFamily="2" charset="-122"/>
                <a:cs typeface="Times New Roman" panose="02020603050405020304" pitchFamily="18" charset="0"/>
              </a:rPr>
              <a:t>gnn</a:t>
            </a:r>
            <a:r>
              <a:rPr lang="zh-CN" altLang="zh-CN" sz="1800" dirty="0">
                <a:effectLst/>
                <a:ea typeface="等线" panose="02010600030101010101" pitchFamily="2" charset="-122"/>
                <a:cs typeface="Times New Roman" panose="02020603050405020304" pitchFamily="18" charset="0"/>
              </a:rPr>
              <a:t>能够捕获节点和边消息传递路径上的图数据和信息流中的结构信息。此外，我们在定制的</a:t>
            </a:r>
            <a:r>
              <a:rPr lang="en-US" altLang="zh-CN" sz="1800" dirty="0">
                <a:effectLst/>
                <a:ea typeface="等线" panose="02010600030101010101" pitchFamily="2" charset="-122"/>
                <a:cs typeface="Times New Roman" panose="02020603050405020304" pitchFamily="18" charset="0"/>
              </a:rPr>
              <a:t>GNN</a:t>
            </a:r>
            <a:r>
              <a:rPr lang="zh-CN" altLang="zh-CN" sz="1800" dirty="0">
                <a:effectLst/>
                <a:ea typeface="等线" panose="02010600030101010101" pitchFamily="2" charset="-122"/>
                <a:cs typeface="Times New Roman" panose="02020603050405020304" pitchFamily="18" charset="0"/>
              </a:rPr>
              <a:t>中引入了一种动态消息传递方案，这被证明提高了</a:t>
            </a:r>
            <a:r>
              <a:rPr lang="en-US" altLang="zh-CN" sz="1800" dirty="0">
                <a:effectLst/>
                <a:ea typeface="等线" panose="02010600030101010101" pitchFamily="2" charset="-122"/>
                <a:cs typeface="Times New Roman" panose="02020603050405020304" pitchFamily="18" charset="0"/>
              </a:rPr>
              <a:t>GROVER</a:t>
            </a:r>
            <a:r>
              <a:rPr lang="zh-CN" altLang="zh-CN" sz="1800" dirty="0">
                <a:effectLst/>
                <a:ea typeface="等线" panose="02010600030101010101" pitchFamily="2" charset="-122"/>
                <a:cs typeface="Times New Roman" panose="02020603050405020304" pitchFamily="18" charset="0"/>
              </a:rPr>
              <a:t>模型的泛化性能</a:t>
            </a:r>
            <a:br>
              <a:rPr lang="en-US" altLang="zh-CN" sz="1800" dirty="0">
                <a:effectLst/>
                <a:ea typeface="等线" panose="02010600030101010101" pitchFamily="2" charset="-122"/>
                <a:cs typeface="Times New Roman" panose="02020603050405020304" pitchFamily="18" charset="0"/>
              </a:rPr>
            </a:br>
            <a:r>
              <a:rPr lang="en-US" altLang="zh-CN" sz="1800" dirty="0">
                <a:effectLst/>
                <a:latin typeface="等线" panose="02010600030101010101" pitchFamily="2" charset="-122"/>
                <a:cs typeface="Times New Roman" panose="02020603050405020304" pitchFamily="18" charset="0"/>
              </a:rPr>
              <a:t>GROVER</a:t>
            </a:r>
            <a:r>
              <a:rPr lang="zh-CN" altLang="zh-CN" sz="1800" dirty="0">
                <a:effectLst/>
                <a:ea typeface="等线" panose="02010600030101010101" pitchFamily="2" charset="-122"/>
                <a:cs typeface="Times New Roman" panose="02020603050405020304" pitchFamily="18" charset="0"/>
              </a:rPr>
              <a:t>由两个模块组成：节点</a:t>
            </a:r>
            <a:r>
              <a:rPr lang="en-US" altLang="zh-CN" sz="1800" dirty="0">
                <a:effectLst/>
                <a:ea typeface="等线" panose="02010600030101010101" pitchFamily="2" charset="-122"/>
                <a:cs typeface="Times New Roman" panose="02020603050405020304" pitchFamily="18" charset="0"/>
              </a:rPr>
              <a:t>GNN Transformer</a:t>
            </a:r>
            <a:r>
              <a:rPr lang="zh-CN" altLang="zh-CN" sz="1800" dirty="0">
                <a:effectLst/>
                <a:ea typeface="等线" panose="02010600030101010101" pitchFamily="2" charset="-122"/>
                <a:cs typeface="Times New Roman" panose="02020603050405020304" pitchFamily="18" charset="0"/>
              </a:rPr>
              <a:t>和边</a:t>
            </a:r>
            <a:r>
              <a:rPr lang="en-US" altLang="zh-CN" sz="1800" dirty="0">
                <a:effectLst/>
                <a:ea typeface="等线" panose="02010600030101010101" pitchFamily="2" charset="-122"/>
                <a:cs typeface="Times New Roman" panose="02020603050405020304" pitchFamily="18" charset="0"/>
              </a:rPr>
              <a:t>GNN Transformer</a:t>
            </a:r>
            <a:r>
              <a:rPr lang="zh-CN" altLang="zh-CN" sz="1800" dirty="0">
                <a:effectLst/>
                <a:ea typeface="等线" panose="02010600030101010101" pitchFamily="2" charset="-122"/>
                <a:cs typeface="Times New Roman" panose="02020603050405020304" pitchFamily="18" charset="0"/>
              </a:rPr>
              <a:t>。为了简化说明，我们将在续集中仅解释节点</a:t>
            </a:r>
            <a:r>
              <a:rPr lang="en-US" altLang="zh-CN" sz="1800" dirty="0">
                <a:effectLst/>
                <a:ea typeface="等线" panose="02010600030101010101" pitchFamily="2" charset="-122"/>
                <a:cs typeface="Times New Roman" panose="02020603050405020304" pitchFamily="18" charset="0"/>
              </a:rPr>
              <a:t>GNN transformer</a:t>
            </a:r>
            <a:r>
              <a:rPr lang="zh-CN" altLang="zh-CN" sz="1800" dirty="0">
                <a:effectLst/>
                <a:ea typeface="等线" panose="02010600030101010101" pitchFamily="2" charset="-122"/>
                <a:cs typeface="Times New Roman" panose="02020603050405020304" pitchFamily="18" charset="0"/>
              </a:rPr>
              <a:t>（缩写为节点</a:t>
            </a:r>
            <a:r>
              <a:rPr lang="en-US" altLang="zh-CN" sz="1800" dirty="0" err="1">
                <a:effectLst/>
                <a:ea typeface="等线" panose="02010600030101010101" pitchFamily="2" charset="-122"/>
                <a:cs typeface="Times New Roman" panose="02020603050405020304" pitchFamily="18" charset="0"/>
              </a:rPr>
              <a:t>GTransformer</a:t>
            </a:r>
            <a:r>
              <a:rPr lang="zh-CN" altLang="zh-CN" sz="1800" dirty="0">
                <a:effectLst/>
                <a:ea typeface="等线" panose="02010600030101010101" pitchFamily="2" charset="-122"/>
                <a:cs typeface="Times New Roman" panose="02020603050405020304" pitchFamily="18" charset="0"/>
              </a:rPr>
              <a:t>）的细节，而忽略边</a:t>
            </a:r>
            <a:r>
              <a:rPr lang="en-US" altLang="zh-CN" sz="1800" dirty="0">
                <a:effectLst/>
                <a:ea typeface="等线" panose="02010600030101010101" pitchFamily="2" charset="-122"/>
                <a:cs typeface="Times New Roman" panose="02020603050405020304" pitchFamily="18" charset="0"/>
              </a:rPr>
              <a:t>GNN transformer</a:t>
            </a:r>
            <a:r>
              <a:rPr lang="zh-CN" altLang="zh-CN" sz="1800" dirty="0">
                <a:effectLst/>
                <a:ea typeface="等线" panose="02010600030101010101" pitchFamily="2" charset="-122"/>
                <a:cs typeface="Times New Roman" panose="02020603050405020304" pitchFamily="18" charset="0"/>
              </a:rPr>
              <a:t>，因为它具有类似的结构。图</a:t>
            </a:r>
            <a:r>
              <a:rPr lang="en-US" altLang="zh-CN" sz="1800" dirty="0">
                <a:effectLst/>
                <a:ea typeface="等线" panose="02010600030101010101" pitchFamily="2" charset="-122"/>
                <a:cs typeface="Times New Roman" panose="02020603050405020304" pitchFamily="18" charset="0"/>
              </a:rPr>
              <a:t>1</a:t>
            </a:r>
            <a:r>
              <a:rPr lang="zh-CN" altLang="zh-CN" sz="1800" dirty="0">
                <a:effectLst/>
                <a:ea typeface="等线" panose="02010600030101010101" pitchFamily="2" charset="-122"/>
                <a:cs typeface="Times New Roman" panose="02020603050405020304" pitchFamily="18" charset="0"/>
              </a:rPr>
              <a:t>展示了节点</a:t>
            </a:r>
            <a:r>
              <a:rPr lang="en-US" altLang="zh-CN" sz="1800" dirty="0">
                <a:effectLst/>
                <a:ea typeface="等线" panose="02010600030101010101" pitchFamily="2" charset="-122"/>
                <a:cs typeface="Times New Roman" panose="02020603050405020304" pitchFamily="18" charset="0"/>
              </a:rPr>
              <a:t>Transformer</a:t>
            </a:r>
            <a:r>
              <a:rPr lang="zh-CN" altLang="zh-CN" sz="1800" dirty="0">
                <a:effectLst/>
                <a:ea typeface="等线" panose="02010600030101010101" pitchFamily="2" charset="-122"/>
                <a:cs typeface="Times New Roman" panose="02020603050405020304" pitchFamily="18" charset="0"/>
              </a:rPr>
              <a:t>的总体架构。</a:t>
            </a:r>
            <a:r>
              <a:rPr lang="en-US" altLang="zh-CN" sz="1800" dirty="0">
                <a:effectLst/>
                <a:latin typeface="等线" panose="02010600030101010101" pitchFamily="2" charset="-122"/>
                <a:cs typeface="Times New Roman" panose="02020603050405020304" pitchFamily="18" charset="0"/>
              </a:rPr>
              <a:t> </a:t>
            </a:r>
            <a:r>
              <a:rPr lang="zh-CN" altLang="zh-CN" sz="1800" dirty="0">
                <a:effectLst/>
                <a:ea typeface="等线" panose="02010600030101010101" pitchFamily="2" charset="-122"/>
                <a:cs typeface="Times New Roman" panose="02020603050405020304" pitchFamily="18" charset="0"/>
              </a:rPr>
              <a:t>有关</a:t>
            </a:r>
            <a:r>
              <a:rPr lang="en-US" altLang="zh-CN" sz="1800" dirty="0">
                <a:effectLst/>
                <a:ea typeface="等线" panose="02010600030101010101" pitchFamily="2" charset="-122"/>
                <a:cs typeface="Times New Roman" panose="02020603050405020304" pitchFamily="18" charset="0"/>
              </a:rPr>
              <a:t>GROVER</a:t>
            </a:r>
            <a:r>
              <a:rPr lang="zh-CN" altLang="zh-CN" sz="1800" dirty="0">
                <a:effectLst/>
                <a:ea typeface="等线" panose="02010600030101010101" pitchFamily="2" charset="-122"/>
                <a:cs typeface="Times New Roman" panose="02020603050405020304" pitchFamily="18" charset="0"/>
              </a:rPr>
              <a:t>的更多详细信息，请参见附录</a:t>
            </a:r>
            <a:r>
              <a:rPr lang="en-US" altLang="zh-CN" sz="1800" dirty="0">
                <a:effectLst/>
                <a:ea typeface="等线" panose="02010600030101010101" pitchFamily="2" charset="-122"/>
                <a:cs typeface="Times New Roman" panose="02020603050405020304" pitchFamily="18" charset="0"/>
              </a:rPr>
              <a:t>A</a:t>
            </a:r>
            <a:r>
              <a:rPr lang="zh-CN" altLang="zh-CN" sz="1800" dirty="0">
                <a:effectLst/>
                <a:ea typeface="等线" panose="02010600030101010101" pitchFamily="2" charset="-122"/>
                <a:cs typeface="Times New Roman" panose="02020603050405020304" pitchFamily="18" charset="0"/>
              </a:rPr>
              <a:t>。</a:t>
            </a:r>
            <a:br>
              <a:rPr lang="en-US" altLang="zh-CN" sz="1800" dirty="0">
                <a:effectLst/>
                <a:ea typeface="等线" panose="02010600030101010101" pitchFamily="2" charset="-122"/>
                <a:cs typeface="Times New Roman" panose="02020603050405020304" pitchFamily="18" charset="0"/>
              </a:rPr>
            </a:br>
            <a:r>
              <a:rPr lang="zh-CN" altLang="en-US" sz="1800" dirty="0">
                <a:effectLst/>
                <a:ea typeface="等线" panose="02010600030101010101" pitchFamily="2" charset="-122"/>
                <a:cs typeface="Times New Roman" panose="02020603050405020304" pitchFamily="18" charset="0"/>
              </a:rPr>
              <a:t>节点</a:t>
            </a:r>
            <a:r>
              <a:rPr lang="en-US" altLang="zh-CN" sz="1800" dirty="0" err="1">
                <a:effectLst/>
                <a:ea typeface="等线" panose="02010600030101010101" pitchFamily="2" charset="-122"/>
                <a:cs typeface="Times New Roman" panose="02020603050405020304" pitchFamily="18" charset="0"/>
              </a:rPr>
              <a:t>GTransformer</a:t>
            </a:r>
            <a:r>
              <a:rPr lang="zh-CN" altLang="en-US" sz="1800" dirty="0">
                <a:effectLst/>
                <a:ea typeface="等线" panose="02010600030101010101" pitchFamily="2" charset="-122"/>
                <a:cs typeface="Times New Roman" panose="02020603050405020304" pitchFamily="18" charset="0"/>
              </a:rPr>
              <a:t>的关键部件是我们提出的图多头注意部件，它是根据结构输入数据定制的注意块。普通注意块，如等式（</a:t>
            </a:r>
            <a:r>
              <a:rPr lang="en-US" altLang="zh-CN" sz="1800" dirty="0">
                <a:effectLst/>
                <a:ea typeface="等线" panose="02010600030101010101" pitchFamily="2" charset="-122"/>
                <a:cs typeface="Times New Roman" panose="02020603050405020304" pitchFamily="18" charset="0"/>
              </a:rPr>
              <a:t>1</a:t>
            </a:r>
            <a:r>
              <a:rPr lang="zh-CN" altLang="en-US" sz="1800" dirty="0">
                <a:effectLst/>
                <a:ea typeface="等线" panose="02010600030101010101" pitchFamily="2" charset="-122"/>
                <a:cs typeface="Times New Roman" panose="02020603050405020304" pitchFamily="18" charset="0"/>
              </a:rPr>
              <a:t>）中的注意块，需要矢量化输入。然而，图输入自然是未矢量化的结构化数据。因此，我们设计了一个定制的</a:t>
            </a:r>
            <a:r>
              <a:rPr lang="en-US" altLang="zh-CN" sz="1800" dirty="0">
                <a:effectLst/>
                <a:ea typeface="等线" panose="02010600030101010101" pitchFamily="2" charset="-122"/>
                <a:cs typeface="Times New Roman" panose="02020603050405020304" pitchFamily="18" charset="0"/>
              </a:rPr>
              <a:t>GNN</a:t>
            </a:r>
            <a:r>
              <a:rPr lang="zh-CN" altLang="en-US" sz="1800" dirty="0">
                <a:effectLst/>
                <a:ea typeface="等线" panose="02010600030101010101" pitchFamily="2" charset="-122"/>
                <a:cs typeface="Times New Roman" panose="02020603050405020304" pitchFamily="18" charset="0"/>
              </a:rPr>
              <a:t>（</a:t>
            </a:r>
            <a:r>
              <a:rPr lang="en-US" altLang="zh-CN" sz="1800" dirty="0" err="1">
                <a:effectLst/>
                <a:ea typeface="等线" panose="02010600030101010101" pitchFamily="2" charset="-122"/>
                <a:cs typeface="Times New Roman" panose="02020603050405020304" pitchFamily="18" charset="0"/>
              </a:rPr>
              <a:t>dyMPN</a:t>
            </a:r>
            <a:r>
              <a:rPr lang="zh-CN" altLang="en-US" sz="1800" dirty="0">
                <a:effectLst/>
                <a:ea typeface="等线" panose="02010600030101010101" pitchFamily="2" charset="-122"/>
                <a:cs typeface="Times New Roman" panose="02020603050405020304" pitchFamily="18" charset="0"/>
              </a:rPr>
              <a:t>，详细信息请参见以下部分），从图的节点提取向量作为查询、键和值，然后将它们输入注意块。</a:t>
            </a:r>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sz="1800" dirty="0">
                <a:effectLst/>
                <a:ea typeface="等线" panose="02010600030101010101" pitchFamily="2" charset="-122"/>
                <a:cs typeface="Times New Roman" panose="02020603050405020304" pitchFamily="18" charset="0"/>
              </a:rPr>
              <a:t>该策略简单但功能强大，因为它能够利用高表达的</a:t>
            </a:r>
            <a:r>
              <a:rPr lang="en-US" altLang="zh-CN" sz="1800" dirty="0">
                <a:effectLst/>
                <a:ea typeface="等线" panose="02010600030101010101" pitchFamily="2" charset="-122"/>
                <a:cs typeface="Times New Roman" panose="02020603050405020304" pitchFamily="18" charset="0"/>
              </a:rPr>
              <a:t>GNN</a:t>
            </a:r>
            <a:r>
              <a:rPr lang="zh-CN" altLang="en-US" sz="1800" dirty="0">
                <a:effectLst/>
                <a:ea typeface="等线" panose="02010600030101010101" pitchFamily="2" charset="-122"/>
                <a:cs typeface="Times New Roman" panose="02020603050405020304" pitchFamily="18" charset="0"/>
              </a:rPr>
              <a:t>模型，更好地建模分子数据中的结构信息。</a:t>
            </a:r>
            <a:r>
              <a:rPr lang="en-US" altLang="zh-CN" sz="1800" dirty="0" err="1">
                <a:effectLst/>
                <a:ea typeface="等线" panose="02010600030101010101" pitchFamily="2" charset="-122"/>
                <a:cs typeface="Times New Roman" panose="02020603050405020304" pitchFamily="18" charset="0"/>
              </a:rPr>
              <a:t>GTTransformer</a:t>
            </a:r>
            <a:r>
              <a:rPr lang="zh-CN" altLang="en-US" sz="1800" dirty="0">
                <a:effectLst/>
                <a:ea typeface="等线" panose="02010600030101010101" pitchFamily="2" charset="-122"/>
                <a:cs typeface="Times New Roman" panose="02020603050405020304" pitchFamily="18" charset="0"/>
              </a:rPr>
              <a:t>的高表达能力可归因于其双层信息提取框架。众所周知，消息传递过程捕获图的局部结构信息，因此使用</a:t>
            </a:r>
            <a:r>
              <a:rPr lang="en-US" altLang="zh-CN" sz="1800" dirty="0">
                <a:effectLst/>
                <a:ea typeface="等线" panose="02010600030101010101" pitchFamily="2" charset="-122"/>
                <a:cs typeface="Times New Roman" panose="02020603050405020304" pitchFamily="18" charset="0"/>
              </a:rPr>
              <a:t>GNN</a:t>
            </a:r>
            <a:r>
              <a:rPr lang="zh-CN" altLang="en-US" sz="1800" dirty="0">
                <a:effectLst/>
                <a:ea typeface="等线" panose="02010600030101010101" pitchFamily="2" charset="-122"/>
                <a:cs typeface="Times New Roman" panose="02020603050405020304" pitchFamily="18" charset="0"/>
              </a:rPr>
              <a:t>模型的输出作为查询、键和值将获得所涉及的局部子图结构，从而构成信息提取的第一级。同时，</a:t>
            </a:r>
            <a:r>
              <a:rPr lang="en-US" altLang="zh-CN" sz="1800" dirty="0">
                <a:effectLst/>
                <a:ea typeface="等线" panose="02010600030101010101" pitchFamily="2" charset="-122"/>
                <a:cs typeface="Times New Roman" panose="02020603050405020304" pitchFamily="18" charset="0"/>
              </a:rPr>
              <a:t>Transformer</a:t>
            </a:r>
            <a:r>
              <a:rPr lang="zh-CN" altLang="en-US" sz="1800" dirty="0">
                <a:effectLst/>
                <a:ea typeface="等线" panose="02010600030101010101" pitchFamily="2" charset="-122"/>
                <a:cs typeface="Times New Roman" panose="02020603050405020304" pitchFamily="18" charset="0"/>
              </a:rPr>
              <a:t>编码器可以被视为由</a:t>
            </a:r>
            <a:r>
              <a:rPr lang="en-US" altLang="zh-CN" sz="1800" dirty="0">
                <a:effectLst/>
                <a:ea typeface="等线" panose="02010600030101010101" pitchFamily="2" charset="-122"/>
                <a:cs typeface="Times New Roman" panose="02020603050405020304" pitchFamily="18" charset="0"/>
              </a:rPr>
              <a:t>V(</a:t>
            </a:r>
            <a:r>
              <a:rPr lang="zh-CN" altLang="en-US" sz="1800" dirty="0">
                <a:effectLst/>
                <a:ea typeface="等线" panose="02010600030101010101" pitchFamily="2" charset="-122"/>
                <a:cs typeface="Times New Roman" panose="02020603050405020304" pitchFamily="18" charset="0"/>
              </a:rPr>
              <a:t>这里指的是</a:t>
            </a:r>
            <a:r>
              <a:rPr lang="en-US" altLang="zh-CN" sz="1800" dirty="0">
                <a:effectLst/>
                <a:ea typeface="等线" panose="02010600030101010101" pitchFamily="2" charset="-122"/>
                <a:cs typeface="Times New Roman" panose="02020603050405020304" pitchFamily="18" charset="0"/>
              </a:rPr>
              <a:t>G=(V,E)</a:t>
            </a:r>
            <a:r>
              <a:rPr lang="zh-CN" altLang="en-US" sz="1800" dirty="0">
                <a:effectLst/>
                <a:ea typeface="等线" panose="02010600030101010101" pitchFamily="2" charset="-122"/>
                <a:cs typeface="Times New Roman" panose="02020603050405020304" pitchFamily="18" charset="0"/>
              </a:rPr>
              <a:t>中的</a:t>
            </a:r>
            <a:r>
              <a:rPr lang="en-US" altLang="zh-CN" sz="1800" dirty="0">
                <a:effectLst/>
                <a:ea typeface="等线" panose="02010600030101010101" pitchFamily="2" charset="-122"/>
                <a:cs typeface="Times New Roman" panose="02020603050405020304" pitchFamily="18" charset="0"/>
              </a:rPr>
              <a:t>V</a:t>
            </a:r>
            <a:r>
              <a:rPr lang="zh-CN" altLang="en-US" sz="1800" dirty="0">
                <a:effectLst/>
                <a:ea typeface="等线" panose="02010600030101010101" pitchFamily="2" charset="-122"/>
                <a:cs typeface="Times New Roman" panose="02020603050405020304" pitchFamily="18" charset="0"/>
              </a:rPr>
              <a:t>，节点集</a:t>
            </a:r>
            <a:r>
              <a:rPr lang="en-US" altLang="zh-CN" sz="1800" dirty="0">
                <a:effectLst/>
                <a:ea typeface="等线" panose="02010600030101010101" pitchFamily="2" charset="-122"/>
                <a:cs typeface="Times New Roman" panose="02020603050405020304" pitchFamily="18" charset="0"/>
              </a:rPr>
              <a:t>)</a:t>
            </a:r>
            <a:r>
              <a:rPr lang="zh-CN" altLang="en-US" sz="1800" dirty="0">
                <a:effectLst/>
                <a:ea typeface="等线" panose="02010600030101010101" pitchFamily="2" charset="-122"/>
                <a:cs typeface="Times New Roman" panose="02020603050405020304" pitchFamily="18" charset="0"/>
              </a:rPr>
              <a:t>构造的全连通图上</a:t>
            </a:r>
            <a:r>
              <a:rPr lang="en-US" altLang="zh-CN" sz="1800" dirty="0">
                <a:effectLst/>
                <a:ea typeface="等线" panose="02010600030101010101" pitchFamily="2" charset="-122"/>
                <a:cs typeface="Times New Roman" panose="02020603050405020304" pitchFamily="18" charset="0"/>
              </a:rPr>
              <a:t>GA T[22</a:t>
            </a:r>
            <a:r>
              <a:rPr lang="zh-CN" altLang="en-US" sz="1800" dirty="0">
                <a:effectLst/>
                <a:ea typeface="等线" panose="02010600030101010101" pitchFamily="2" charset="-122"/>
                <a:cs typeface="Times New Roman" panose="02020603050405020304" pitchFamily="18" charset="0"/>
              </a:rPr>
              <a:t>，</a:t>
            </a:r>
            <a:r>
              <a:rPr lang="en-US" altLang="zh-CN" sz="1800" dirty="0">
                <a:effectLst/>
                <a:ea typeface="等线" panose="02010600030101010101" pitchFamily="2" charset="-122"/>
                <a:cs typeface="Times New Roman" panose="02020603050405020304" pitchFamily="18" charset="0"/>
              </a:rPr>
              <a:t>54]</a:t>
            </a:r>
            <a:r>
              <a:rPr lang="zh-CN" altLang="en-US" sz="1800" dirty="0">
                <a:effectLst/>
                <a:ea typeface="等线" panose="02010600030101010101" pitchFamily="2" charset="-122"/>
                <a:cs typeface="Times New Roman" panose="02020603050405020304" pitchFamily="18" charset="0"/>
              </a:rPr>
              <a:t>的变体。因此，在这些</a:t>
            </a:r>
            <a:r>
              <a:rPr lang="en-US" altLang="zh-CN" sz="1800" dirty="0">
                <a:effectLst/>
                <a:ea typeface="等线" panose="02010600030101010101" pitchFamily="2" charset="-122"/>
                <a:cs typeface="Times New Roman" panose="02020603050405020304" pitchFamily="18" charset="0"/>
              </a:rPr>
              <a:t>query</a:t>
            </a:r>
            <a:r>
              <a:rPr lang="zh-CN" altLang="en-US" sz="1800" dirty="0">
                <a:effectLst/>
                <a:ea typeface="等线" panose="02010600030101010101" pitchFamily="2" charset="-122"/>
                <a:cs typeface="Times New Roman" panose="02020603050405020304" pitchFamily="18" charset="0"/>
              </a:rPr>
              <a:t>，</a:t>
            </a:r>
            <a:r>
              <a:rPr lang="en-US" altLang="zh-CN" sz="1800" dirty="0">
                <a:effectLst/>
                <a:ea typeface="等线" panose="02010600030101010101" pitchFamily="2" charset="-122"/>
                <a:cs typeface="Times New Roman" panose="02020603050405020304" pitchFamily="18" charset="0"/>
              </a:rPr>
              <a:t>key</a:t>
            </a:r>
            <a:r>
              <a:rPr lang="zh-CN" altLang="en-US" sz="1800" dirty="0">
                <a:effectLst/>
                <a:ea typeface="等线" panose="02010600030101010101" pitchFamily="2" charset="-122"/>
                <a:cs typeface="Times New Roman" panose="02020603050405020304" pitchFamily="18" charset="0"/>
              </a:rPr>
              <a:t>，</a:t>
            </a:r>
            <a:r>
              <a:rPr lang="en-US" altLang="zh-CN" sz="1800" dirty="0">
                <a:effectLst/>
                <a:ea typeface="等线" panose="02010600030101010101" pitchFamily="2" charset="-122"/>
                <a:cs typeface="Times New Roman" panose="02020603050405020304" pitchFamily="18" charset="0"/>
              </a:rPr>
              <a:t>value</a:t>
            </a:r>
            <a:r>
              <a:rPr lang="zh-CN" altLang="en-US" sz="1800" dirty="0">
                <a:effectLst/>
                <a:ea typeface="等线" panose="02010600030101010101" pitchFamily="2" charset="-122"/>
                <a:cs typeface="Times New Roman" panose="02020603050405020304" pitchFamily="18" charset="0"/>
              </a:rPr>
              <a:t>之上使用</a:t>
            </a:r>
            <a:r>
              <a:rPr lang="en-US" altLang="zh-CN" sz="1800" dirty="0">
                <a:effectLst/>
                <a:ea typeface="等线" panose="02010600030101010101" pitchFamily="2" charset="-122"/>
                <a:cs typeface="Times New Roman" panose="02020603050405020304" pitchFamily="18" charset="0"/>
              </a:rPr>
              <a:t>Transformer encoder</a:t>
            </a:r>
            <a:r>
              <a:rPr lang="zh-CN" altLang="en-US" sz="1800" dirty="0">
                <a:effectLst/>
                <a:ea typeface="等线" panose="02010600030101010101" pitchFamily="2" charset="-122"/>
                <a:cs typeface="Times New Roman" panose="02020603050405020304" pitchFamily="18" charset="0"/>
              </a:rPr>
              <a:t>可以提取节点之间的全局关系，从而实现第二级信息提取。这种双层信息提取策略大大增强了</a:t>
            </a:r>
            <a:r>
              <a:rPr lang="en-US" altLang="zh-CN" sz="1800" dirty="0">
                <a:effectLst/>
                <a:ea typeface="等线" panose="02010600030101010101" pitchFamily="2" charset="-122"/>
                <a:cs typeface="Times New Roman" panose="02020603050405020304" pitchFamily="18" charset="0"/>
              </a:rPr>
              <a:t>GROVER</a:t>
            </a:r>
            <a:r>
              <a:rPr lang="zh-CN" altLang="en-US" sz="1800" dirty="0">
                <a:effectLst/>
                <a:ea typeface="等线" panose="02010600030101010101" pitchFamily="2" charset="-122"/>
                <a:cs typeface="Times New Roman" panose="02020603050405020304" pitchFamily="18" charset="0"/>
              </a:rPr>
              <a:t>模型的表示能力。</a:t>
            </a:r>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sz="1800" dirty="0">
                <a:effectLst/>
                <a:ea typeface="等线" panose="02010600030101010101" pitchFamily="2" charset="-122"/>
                <a:cs typeface="Times New Roman" panose="02020603050405020304" pitchFamily="18" charset="0"/>
              </a:rPr>
              <a:t>此外，</a:t>
            </a:r>
            <a:r>
              <a:rPr lang="en-US" altLang="zh-CN" sz="1800" dirty="0" err="1">
                <a:effectLst/>
                <a:ea typeface="等线" panose="02010600030101010101" pitchFamily="2" charset="-122"/>
                <a:cs typeface="Times New Roman" panose="02020603050405020304" pitchFamily="18" charset="0"/>
              </a:rPr>
              <a:t>GTTransformer</a:t>
            </a:r>
            <a:r>
              <a:rPr lang="zh-CN" altLang="en-US" sz="1800" dirty="0">
                <a:effectLst/>
                <a:ea typeface="等线" panose="02010600030101010101" pitchFamily="2" charset="-122"/>
                <a:cs typeface="Times New Roman" panose="02020603050405020304" pitchFamily="18" charset="0"/>
              </a:rPr>
              <a:t>应用来自输入特征的单个远程剩余连接，以将初始节点</a:t>
            </a:r>
            <a:r>
              <a:rPr lang="en-US" altLang="zh-CN" sz="1800" dirty="0">
                <a:effectLst/>
                <a:ea typeface="等线" panose="02010600030101010101" pitchFamily="2" charset="-122"/>
                <a:cs typeface="Times New Roman" panose="02020603050405020304" pitchFamily="18" charset="0"/>
              </a:rPr>
              <a:t>/</a:t>
            </a:r>
            <a:r>
              <a:rPr lang="zh-CN" altLang="en-US" sz="1800" dirty="0">
                <a:effectLst/>
                <a:ea typeface="等线" panose="02010600030101010101" pitchFamily="2" charset="-122"/>
                <a:cs typeface="Times New Roman" panose="02020603050405020304" pitchFamily="18" charset="0"/>
              </a:rPr>
              <a:t>边特征信息直接传送到</a:t>
            </a:r>
            <a:r>
              <a:rPr lang="en-US" altLang="zh-CN" sz="1800" dirty="0" err="1">
                <a:effectLst/>
                <a:ea typeface="等线" panose="02010600030101010101" pitchFamily="2" charset="-122"/>
                <a:cs typeface="Times New Roman" panose="02020603050405020304" pitchFamily="18" charset="0"/>
              </a:rPr>
              <a:t>GTTransformer</a:t>
            </a:r>
            <a:r>
              <a:rPr lang="zh-CN" altLang="en-US" sz="1800" dirty="0">
                <a:effectLst/>
                <a:ea typeface="等线" panose="02010600030101010101" pitchFamily="2" charset="-122"/>
                <a:cs typeface="Times New Roman" panose="02020603050405020304" pitchFamily="18" charset="0"/>
              </a:rPr>
              <a:t>的最后一层，而不是原始</a:t>
            </a:r>
            <a:r>
              <a:rPr lang="en-US" altLang="zh-CN" sz="1800" dirty="0">
                <a:effectLst/>
                <a:ea typeface="等线" panose="02010600030101010101" pitchFamily="2" charset="-122"/>
                <a:cs typeface="Times New Roman" panose="02020603050405020304" pitchFamily="18" charset="0"/>
              </a:rPr>
              <a:t>Transformer</a:t>
            </a:r>
            <a:r>
              <a:rPr lang="zh-CN" altLang="en-US" sz="1800" dirty="0">
                <a:effectLst/>
                <a:ea typeface="等线" panose="02010600030101010101" pitchFamily="2" charset="-122"/>
                <a:cs typeface="Times New Roman" panose="02020603050405020304" pitchFamily="18" charset="0"/>
              </a:rPr>
              <a:t>架构中的多个短期剩余连接。这种单一的长程残余连接有两个好处：</a:t>
            </a:r>
            <a:r>
              <a:rPr lang="en-US" altLang="zh-CN" sz="1800" dirty="0" err="1">
                <a:effectLst/>
                <a:ea typeface="等线" panose="02010600030101010101" pitchFamily="2" charset="-122"/>
                <a:cs typeface="Times New Roman" panose="02020603050405020304" pitchFamily="18" charset="0"/>
              </a:rPr>
              <a:t>i</a:t>
            </a:r>
            <a:r>
              <a:rPr lang="zh-CN" altLang="en-US" sz="1800" dirty="0">
                <a:effectLst/>
                <a:ea typeface="等线" panose="02010600030101010101" pitchFamily="2" charset="-122"/>
                <a:cs typeface="Times New Roman" panose="02020603050405020304" pitchFamily="18" charset="0"/>
              </a:rPr>
              <a:t>）与普通残余连接一样，它通过缓解消失梯度问题来改进训练过程</a:t>
            </a:r>
            <a:r>
              <a:rPr lang="en-US" altLang="zh-CN" sz="1800" dirty="0">
                <a:effectLst/>
                <a:ea typeface="等线" panose="02010600030101010101" pitchFamily="2" charset="-122"/>
                <a:cs typeface="Times New Roman" panose="02020603050405020304" pitchFamily="18" charset="0"/>
              </a:rPr>
              <a:t>[17]</a:t>
            </a:r>
            <a:r>
              <a:rPr lang="zh-CN" altLang="en-US" sz="1800" dirty="0">
                <a:effectLst/>
                <a:ea typeface="等线" panose="02010600030101010101" pitchFamily="2" charset="-122"/>
                <a:cs typeface="Times New Roman" panose="02020603050405020304" pitchFamily="18" charset="0"/>
              </a:rPr>
              <a:t>，</a:t>
            </a:r>
            <a:r>
              <a:rPr lang="en-US" altLang="zh-CN" sz="1800" dirty="0">
                <a:effectLst/>
                <a:ea typeface="等线" panose="02010600030101010101" pitchFamily="2" charset="-122"/>
                <a:cs typeface="Times New Roman" panose="02020603050405020304" pitchFamily="18" charset="0"/>
              </a:rPr>
              <a:t>ii</a:t>
            </a:r>
            <a:r>
              <a:rPr lang="zh-CN" altLang="en-US" sz="1800" dirty="0">
                <a:effectLst/>
                <a:ea typeface="等线" panose="02010600030101010101" pitchFamily="2" charset="-122"/>
                <a:cs typeface="Times New Roman" panose="02020603050405020304" pitchFamily="18" charset="0"/>
              </a:rPr>
              <a:t>）与</a:t>
            </a:r>
            <a:r>
              <a:rPr lang="en-US" altLang="zh-CN" sz="1800" dirty="0">
                <a:effectLst/>
                <a:ea typeface="等线" panose="02010600030101010101" pitchFamily="2" charset="-122"/>
                <a:cs typeface="Times New Roman" panose="02020603050405020304" pitchFamily="18" charset="0"/>
              </a:rPr>
              <a:t>transformer</a:t>
            </a:r>
            <a:r>
              <a:rPr lang="zh-CN" altLang="en-US" sz="1800" dirty="0">
                <a:effectLst/>
                <a:ea typeface="等线" panose="02010600030101010101" pitchFamily="2" charset="-122"/>
                <a:cs typeface="Times New Roman" panose="02020603050405020304" pitchFamily="18" charset="0"/>
              </a:rPr>
              <a:t>编码器中的各种短程残余连接相比，我们的远程剩余连接可以缓解消息传递过程中的过度平滑问题</a:t>
            </a:r>
            <a:r>
              <a:rPr lang="en-US" altLang="zh-CN" sz="1800" dirty="0">
                <a:effectLst/>
                <a:ea typeface="等线" panose="02010600030101010101" pitchFamily="2" charset="-122"/>
                <a:cs typeface="Times New Roman" panose="02020603050405020304" pitchFamily="18" charset="0"/>
              </a:rPr>
              <a:t>[20,34]</a:t>
            </a:r>
            <a:r>
              <a:rPr lang="zh-CN" altLang="en-US" sz="1800" dirty="0">
                <a:effectLst/>
                <a:ea typeface="等线" panose="02010600030101010101" pitchFamily="2" charset="-122"/>
                <a:cs typeface="Times New Roman" panose="02020603050405020304" pitchFamily="18" charset="0"/>
              </a:rPr>
              <a:t>。</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4" name="灯片编号占位符 3"/>
          <p:cNvSpPr>
            <a:spLocks noGrp="1"/>
          </p:cNvSpPr>
          <p:nvPr>
            <p:ph type="sldNum" sz="quarter" idx="10"/>
          </p:nvPr>
        </p:nvSpPr>
        <p:spPr/>
        <p:txBody>
          <a:bodyPr/>
          <a:lstStyle/>
          <a:p>
            <a:pPr>
              <a:defRPr/>
            </a:pPr>
            <a:fld id="{25DE6574-9F1F-4C27-A420-92E929B1085F}" type="slidenum">
              <a:rPr lang="zh-CN" altLang="en-US" smtClean="0"/>
              <a:pPr>
                <a:defRPr/>
              </a:pPr>
              <a:t>15</a:t>
            </a:fld>
            <a:endParaRPr lang="zh-CN" altLang="en-US"/>
          </a:p>
        </p:txBody>
      </p:sp>
    </p:spTree>
    <p:extLst>
      <p:ext uri="{BB962C8B-B14F-4D97-AF65-F5344CB8AC3E}">
        <p14:creationId xmlns:p14="http://schemas.microsoft.com/office/powerpoint/2010/main" val="41777756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fontScale="62500" lnSpcReduction="20000"/>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800" dirty="0">
                <a:effectLst/>
                <a:ea typeface="等线" panose="02010600030101010101" pitchFamily="2" charset="-122"/>
                <a:cs typeface="Times New Roman" panose="02020603050405020304" pitchFamily="18" charset="0"/>
              </a:rPr>
              <a:t>在高层次上，该模型是一个基于</a:t>
            </a:r>
            <a:r>
              <a:rPr lang="en-US" altLang="zh-CN" sz="1800" dirty="0">
                <a:effectLst/>
                <a:ea typeface="等线" panose="02010600030101010101" pitchFamily="2" charset="-122"/>
                <a:cs typeface="Times New Roman" panose="02020603050405020304" pitchFamily="18" charset="0"/>
              </a:rPr>
              <a:t>Transformer</a:t>
            </a:r>
            <a:r>
              <a:rPr lang="zh-CN" altLang="zh-CN" sz="1800" dirty="0">
                <a:effectLst/>
                <a:ea typeface="等线" panose="02010600030101010101" pitchFamily="2" charset="-122"/>
                <a:cs typeface="Times New Roman" panose="02020603050405020304" pitchFamily="18" charset="0"/>
              </a:rPr>
              <a:t>的神经网络，以定制的</a:t>
            </a:r>
            <a:r>
              <a:rPr lang="en-US" altLang="zh-CN" sz="1800" dirty="0">
                <a:effectLst/>
                <a:ea typeface="等线" panose="02010600030101010101" pitchFamily="2" charset="-122"/>
                <a:cs typeface="Times New Roman" panose="02020603050405020304" pitchFamily="18" charset="0"/>
              </a:rPr>
              <a:t>GNN</a:t>
            </a:r>
            <a:r>
              <a:rPr lang="zh-CN" altLang="zh-CN" sz="1800" dirty="0">
                <a:effectLst/>
                <a:ea typeface="等线" panose="02010600030101010101" pitchFamily="2" charset="-122"/>
                <a:cs typeface="Times New Roman" panose="02020603050405020304" pitchFamily="18" charset="0"/>
              </a:rPr>
              <a:t>作为自注意力的构建模块。其中的</a:t>
            </a:r>
            <a:r>
              <a:rPr lang="en-US" altLang="zh-CN" sz="1800" dirty="0" err="1">
                <a:effectLst/>
                <a:ea typeface="等线" panose="02010600030101010101" pitchFamily="2" charset="-122"/>
                <a:cs typeface="Times New Roman" panose="02020603050405020304" pitchFamily="18" charset="0"/>
              </a:rPr>
              <a:t>gnn</a:t>
            </a:r>
            <a:r>
              <a:rPr lang="zh-CN" altLang="zh-CN" sz="1800" dirty="0">
                <a:effectLst/>
                <a:ea typeface="等线" panose="02010600030101010101" pitchFamily="2" charset="-122"/>
                <a:cs typeface="Times New Roman" panose="02020603050405020304" pitchFamily="18" charset="0"/>
              </a:rPr>
              <a:t>能够捕获节点和边消息传递路径上的图数据和信息流中的结构信息。此外，我们在定制的</a:t>
            </a:r>
            <a:r>
              <a:rPr lang="en-US" altLang="zh-CN" sz="1800" dirty="0">
                <a:effectLst/>
                <a:ea typeface="等线" panose="02010600030101010101" pitchFamily="2" charset="-122"/>
                <a:cs typeface="Times New Roman" panose="02020603050405020304" pitchFamily="18" charset="0"/>
              </a:rPr>
              <a:t>GNN</a:t>
            </a:r>
            <a:r>
              <a:rPr lang="zh-CN" altLang="zh-CN" sz="1800" dirty="0">
                <a:effectLst/>
                <a:ea typeface="等线" panose="02010600030101010101" pitchFamily="2" charset="-122"/>
                <a:cs typeface="Times New Roman" panose="02020603050405020304" pitchFamily="18" charset="0"/>
              </a:rPr>
              <a:t>中引入了一种动态消息传递方案，这被证明提高了</a:t>
            </a:r>
            <a:r>
              <a:rPr lang="en-US" altLang="zh-CN" sz="1800" dirty="0">
                <a:effectLst/>
                <a:ea typeface="等线" panose="02010600030101010101" pitchFamily="2" charset="-122"/>
                <a:cs typeface="Times New Roman" panose="02020603050405020304" pitchFamily="18" charset="0"/>
              </a:rPr>
              <a:t>GROVER</a:t>
            </a:r>
            <a:r>
              <a:rPr lang="zh-CN" altLang="zh-CN" sz="1800" dirty="0">
                <a:effectLst/>
                <a:ea typeface="等线" panose="02010600030101010101" pitchFamily="2" charset="-122"/>
                <a:cs typeface="Times New Roman" panose="02020603050405020304" pitchFamily="18" charset="0"/>
              </a:rPr>
              <a:t>模型的泛化性能</a:t>
            </a:r>
            <a:br>
              <a:rPr lang="en-US" altLang="zh-CN" sz="1800" dirty="0">
                <a:effectLst/>
                <a:ea typeface="等线" panose="02010600030101010101" pitchFamily="2" charset="-122"/>
                <a:cs typeface="Times New Roman" panose="02020603050405020304" pitchFamily="18" charset="0"/>
              </a:rPr>
            </a:br>
            <a:r>
              <a:rPr lang="en-US" altLang="zh-CN" sz="1800" dirty="0">
                <a:effectLst/>
                <a:latin typeface="等线" panose="02010600030101010101" pitchFamily="2" charset="-122"/>
                <a:cs typeface="Times New Roman" panose="02020603050405020304" pitchFamily="18" charset="0"/>
              </a:rPr>
              <a:t>GROVER</a:t>
            </a:r>
            <a:r>
              <a:rPr lang="zh-CN" altLang="zh-CN" sz="1800" dirty="0">
                <a:effectLst/>
                <a:ea typeface="等线" panose="02010600030101010101" pitchFamily="2" charset="-122"/>
                <a:cs typeface="Times New Roman" panose="02020603050405020304" pitchFamily="18" charset="0"/>
              </a:rPr>
              <a:t>由两个模块组成：节点</a:t>
            </a:r>
            <a:r>
              <a:rPr lang="en-US" altLang="zh-CN" sz="1800" dirty="0">
                <a:effectLst/>
                <a:ea typeface="等线" panose="02010600030101010101" pitchFamily="2" charset="-122"/>
                <a:cs typeface="Times New Roman" panose="02020603050405020304" pitchFamily="18" charset="0"/>
              </a:rPr>
              <a:t>GNN Transformer</a:t>
            </a:r>
            <a:r>
              <a:rPr lang="zh-CN" altLang="zh-CN" sz="1800" dirty="0">
                <a:effectLst/>
                <a:ea typeface="等线" panose="02010600030101010101" pitchFamily="2" charset="-122"/>
                <a:cs typeface="Times New Roman" panose="02020603050405020304" pitchFamily="18" charset="0"/>
              </a:rPr>
              <a:t>和边</a:t>
            </a:r>
            <a:r>
              <a:rPr lang="en-US" altLang="zh-CN" sz="1800" dirty="0">
                <a:effectLst/>
                <a:ea typeface="等线" panose="02010600030101010101" pitchFamily="2" charset="-122"/>
                <a:cs typeface="Times New Roman" panose="02020603050405020304" pitchFamily="18" charset="0"/>
              </a:rPr>
              <a:t>GNN Transformer</a:t>
            </a:r>
            <a:r>
              <a:rPr lang="zh-CN" altLang="zh-CN" sz="1800" dirty="0">
                <a:effectLst/>
                <a:ea typeface="等线" panose="02010600030101010101" pitchFamily="2" charset="-122"/>
                <a:cs typeface="Times New Roman" panose="02020603050405020304" pitchFamily="18" charset="0"/>
              </a:rPr>
              <a:t>。为了简化说明，我们将在续集中仅解释节点</a:t>
            </a:r>
            <a:r>
              <a:rPr lang="en-US" altLang="zh-CN" sz="1800" dirty="0">
                <a:effectLst/>
                <a:ea typeface="等线" panose="02010600030101010101" pitchFamily="2" charset="-122"/>
                <a:cs typeface="Times New Roman" panose="02020603050405020304" pitchFamily="18" charset="0"/>
              </a:rPr>
              <a:t>GNN transformer</a:t>
            </a:r>
            <a:r>
              <a:rPr lang="zh-CN" altLang="zh-CN" sz="1800" dirty="0">
                <a:effectLst/>
                <a:ea typeface="等线" panose="02010600030101010101" pitchFamily="2" charset="-122"/>
                <a:cs typeface="Times New Roman" panose="02020603050405020304" pitchFamily="18" charset="0"/>
              </a:rPr>
              <a:t>（缩写为节点</a:t>
            </a:r>
            <a:r>
              <a:rPr lang="en-US" altLang="zh-CN" sz="1800" dirty="0" err="1">
                <a:effectLst/>
                <a:ea typeface="等线" panose="02010600030101010101" pitchFamily="2" charset="-122"/>
                <a:cs typeface="Times New Roman" panose="02020603050405020304" pitchFamily="18" charset="0"/>
              </a:rPr>
              <a:t>GTransformer</a:t>
            </a:r>
            <a:r>
              <a:rPr lang="zh-CN" altLang="zh-CN" sz="1800" dirty="0">
                <a:effectLst/>
                <a:ea typeface="等线" panose="02010600030101010101" pitchFamily="2" charset="-122"/>
                <a:cs typeface="Times New Roman" panose="02020603050405020304" pitchFamily="18" charset="0"/>
              </a:rPr>
              <a:t>）的细节，而忽略边</a:t>
            </a:r>
            <a:r>
              <a:rPr lang="en-US" altLang="zh-CN" sz="1800" dirty="0">
                <a:effectLst/>
                <a:ea typeface="等线" panose="02010600030101010101" pitchFamily="2" charset="-122"/>
                <a:cs typeface="Times New Roman" panose="02020603050405020304" pitchFamily="18" charset="0"/>
              </a:rPr>
              <a:t>GNN transformer</a:t>
            </a:r>
            <a:r>
              <a:rPr lang="zh-CN" altLang="zh-CN" sz="1800" dirty="0">
                <a:effectLst/>
                <a:ea typeface="等线" panose="02010600030101010101" pitchFamily="2" charset="-122"/>
                <a:cs typeface="Times New Roman" panose="02020603050405020304" pitchFamily="18" charset="0"/>
              </a:rPr>
              <a:t>，因为它具有类似的结构。图</a:t>
            </a:r>
            <a:r>
              <a:rPr lang="en-US" altLang="zh-CN" sz="1800" dirty="0">
                <a:effectLst/>
                <a:ea typeface="等线" panose="02010600030101010101" pitchFamily="2" charset="-122"/>
                <a:cs typeface="Times New Roman" panose="02020603050405020304" pitchFamily="18" charset="0"/>
              </a:rPr>
              <a:t>1</a:t>
            </a:r>
            <a:r>
              <a:rPr lang="zh-CN" altLang="zh-CN" sz="1800" dirty="0">
                <a:effectLst/>
                <a:ea typeface="等线" panose="02010600030101010101" pitchFamily="2" charset="-122"/>
                <a:cs typeface="Times New Roman" panose="02020603050405020304" pitchFamily="18" charset="0"/>
              </a:rPr>
              <a:t>展示了节点</a:t>
            </a:r>
            <a:r>
              <a:rPr lang="en-US" altLang="zh-CN" sz="1800" dirty="0">
                <a:effectLst/>
                <a:ea typeface="等线" panose="02010600030101010101" pitchFamily="2" charset="-122"/>
                <a:cs typeface="Times New Roman" panose="02020603050405020304" pitchFamily="18" charset="0"/>
              </a:rPr>
              <a:t>Transformer</a:t>
            </a:r>
            <a:r>
              <a:rPr lang="zh-CN" altLang="zh-CN" sz="1800" dirty="0">
                <a:effectLst/>
                <a:ea typeface="等线" panose="02010600030101010101" pitchFamily="2" charset="-122"/>
                <a:cs typeface="Times New Roman" panose="02020603050405020304" pitchFamily="18" charset="0"/>
              </a:rPr>
              <a:t>的总体架构。</a:t>
            </a:r>
            <a:r>
              <a:rPr lang="en-US" altLang="zh-CN" sz="1800" dirty="0">
                <a:effectLst/>
                <a:latin typeface="等线" panose="02010600030101010101" pitchFamily="2" charset="-122"/>
                <a:cs typeface="Times New Roman" panose="02020603050405020304" pitchFamily="18" charset="0"/>
              </a:rPr>
              <a:t> </a:t>
            </a:r>
            <a:r>
              <a:rPr lang="zh-CN" altLang="zh-CN" sz="1800" dirty="0">
                <a:effectLst/>
                <a:ea typeface="等线" panose="02010600030101010101" pitchFamily="2" charset="-122"/>
                <a:cs typeface="Times New Roman" panose="02020603050405020304" pitchFamily="18" charset="0"/>
              </a:rPr>
              <a:t>有关</a:t>
            </a:r>
            <a:r>
              <a:rPr lang="en-US" altLang="zh-CN" sz="1800" dirty="0">
                <a:effectLst/>
                <a:ea typeface="等线" panose="02010600030101010101" pitchFamily="2" charset="-122"/>
                <a:cs typeface="Times New Roman" panose="02020603050405020304" pitchFamily="18" charset="0"/>
              </a:rPr>
              <a:t>GROVER</a:t>
            </a:r>
            <a:r>
              <a:rPr lang="zh-CN" altLang="zh-CN" sz="1800" dirty="0">
                <a:effectLst/>
                <a:ea typeface="等线" panose="02010600030101010101" pitchFamily="2" charset="-122"/>
                <a:cs typeface="Times New Roman" panose="02020603050405020304" pitchFamily="18" charset="0"/>
              </a:rPr>
              <a:t>的更多详细信息，请参见附录</a:t>
            </a:r>
            <a:r>
              <a:rPr lang="en-US" altLang="zh-CN" sz="1800" dirty="0">
                <a:effectLst/>
                <a:ea typeface="等线" panose="02010600030101010101" pitchFamily="2" charset="-122"/>
                <a:cs typeface="Times New Roman" panose="02020603050405020304" pitchFamily="18" charset="0"/>
              </a:rPr>
              <a:t>A</a:t>
            </a:r>
            <a:r>
              <a:rPr lang="zh-CN" altLang="zh-CN" sz="1800" dirty="0">
                <a:effectLst/>
                <a:ea typeface="等线" panose="02010600030101010101" pitchFamily="2" charset="-122"/>
                <a:cs typeface="Times New Roman" panose="02020603050405020304" pitchFamily="18" charset="0"/>
              </a:rPr>
              <a:t>。</a:t>
            </a:r>
            <a:br>
              <a:rPr lang="en-US" altLang="zh-CN" sz="1800" dirty="0">
                <a:effectLst/>
                <a:ea typeface="等线" panose="02010600030101010101" pitchFamily="2" charset="-122"/>
                <a:cs typeface="Times New Roman" panose="02020603050405020304" pitchFamily="18" charset="0"/>
              </a:rPr>
            </a:br>
            <a:r>
              <a:rPr lang="zh-CN" altLang="en-US" sz="1800" dirty="0">
                <a:effectLst/>
                <a:ea typeface="等线" panose="02010600030101010101" pitchFamily="2" charset="-122"/>
                <a:cs typeface="Times New Roman" panose="02020603050405020304" pitchFamily="18" charset="0"/>
              </a:rPr>
              <a:t>节点</a:t>
            </a:r>
            <a:r>
              <a:rPr lang="en-US" altLang="zh-CN" sz="1800" dirty="0" err="1">
                <a:effectLst/>
                <a:ea typeface="等线" panose="02010600030101010101" pitchFamily="2" charset="-122"/>
                <a:cs typeface="Times New Roman" panose="02020603050405020304" pitchFamily="18" charset="0"/>
              </a:rPr>
              <a:t>GTransformer</a:t>
            </a:r>
            <a:r>
              <a:rPr lang="zh-CN" altLang="en-US" sz="1800" dirty="0">
                <a:effectLst/>
                <a:ea typeface="等线" panose="02010600030101010101" pitchFamily="2" charset="-122"/>
                <a:cs typeface="Times New Roman" panose="02020603050405020304" pitchFamily="18" charset="0"/>
              </a:rPr>
              <a:t>的关键部件是我们提出的图多头注意部件，它是根据结构输入数据定制的注意块。普通注意块，如等式（</a:t>
            </a:r>
            <a:r>
              <a:rPr lang="en-US" altLang="zh-CN" sz="1800" dirty="0">
                <a:effectLst/>
                <a:ea typeface="等线" panose="02010600030101010101" pitchFamily="2" charset="-122"/>
                <a:cs typeface="Times New Roman" panose="02020603050405020304" pitchFamily="18" charset="0"/>
              </a:rPr>
              <a:t>1</a:t>
            </a:r>
            <a:r>
              <a:rPr lang="zh-CN" altLang="en-US" sz="1800" dirty="0">
                <a:effectLst/>
                <a:ea typeface="等线" panose="02010600030101010101" pitchFamily="2" charset="-122"/>
                <a:cs typeface="Times New Roman" panose="02020603050405020304" pitchFamily="18" charset="0"/>
              </a:rPr>
              <a:t>）中的注意块，需要矢量化输入。然而，图输入自然是未矢量化的结构化数据。因此，我们设计了一个定制的</a:t>
            </a:r>
            <a:r>
              <a:rPr lang="en-US" altLang="zh-CN" sz="1800" dirty="0">
                <a:effectLst/>
                <a:ea typeface="等线" panose="02010600030101010101" pitchFamily="2" charset="-122"/>
                <a:cs typeface="Times New Roman" panose="02020603050405020304" pitchFamily="18" charset="0"/>
              </a:rPr>
              <a:t>GNN</a:t>
            </a:r>
            <a:r>
              <a:rPr lang="zh-CN" altLang="en-US" sz="1800" dirty="0">
                <a:effectLst/>
                <a:ea typeface="等线" panose="02010600030101010101" pitchFamily="2" charset="-122"/>
                <a:cs typeface="Times New Roman" panose="02020603050405020304" pitchFamily="18" charset="0"/>
              </a:rPr>
              <a:t>（</a:t>
            </a:r>
            <a:r>
              <a:rPr lang="en-US" altLang="zh-CN" sz="1800" dirty="0" err="1">
                <a:effectLst/>
                <a:ea typeface="等线" panose="02010600030101010101" pitchFamily="2" charset="-122"/>
                <a:cs typeface="Times New Roman" panose="02020603050405020304" pitchFamily="18" charset="0"/>
              </a:rPr>
              <a:t>dyMPN</a:t>
            </a:r>
            <a:r>
              <a:rPr lang="zh-CN" altLang="en-US" sz="1800" dirty="0">
                <a:effectLst/>
                <a:ea typeface="等线" panose="02010600030101010101" pitchFamily="2" charset="-122"/>
                <a:cs typeface="Times New Roman" panose="02020603050405020304" pitchFamily="18" charset="0"/>
              </a:rPr>
              <a:t>，详细信息请参见以下部分），从图的节点提取向量作为查询、键和值，然后将它们输入注意块。</a:t>
            </a:r>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sz="1800" dirty="0">
                <a:effectLst/>
                <a:ea typeface="等线" panose="02010600030101010101" pitchFamily="2" charset="-122"/>
                <a:cs typeface="Times New Roman" panose="02020603050405020304" pitchFamily="18" charset="0"/>
              </a:rPr>
              <a:t>该策略简单但功能强大，因为它能够利用高表达的</a:t>
            </a:r>
            <a:r>
              <a:rPr lang="en-US" altLang="zh-CN" sz="1800" dirty="0">
                <a:effectLst/>
                <a:ea typeface="等线" panose="02010600030101010101" pitchFamily="2" charset="-122"/>
                <a:cs typeface="Times New Roman" panose="02020603050405020304" pitchFamily="18" charset="0"/>
              </a:rPr>
              <a:t>GNN</a:t>
            </a:r>
            <a:r>
              <a:rPr lang="zh-CN" altLang="en-US" sz="1800" dirty="0">
                <a:effectLst/>
                <a:ea typeface="等线" panose="02010600030101010101" pitchFamily="2" charset="-122"/>
                <a:cs typeface="Times New Roman" panose="02020603050405020304" pitchFamily="18" charset="0"/>
              </a:rPr>
              <a:t>模型，更好地建模分子数据中的结构信息。</a:t>
            </a:r>
            <a:r>
              <a:rPr lang="en-US" altLang="zh-CN" sz="1800" dirty="0" err="1">
                <a:effectLst/>
                <a:ea typeface="等线" panose="02010600030101010101" pitchFamily="2" charset="-122"/>
                <a:cs typeface="Times New Roman" panose="02020603050405020304" pitchFamily="18" charset="0"/>
              </a:rPr>
              <a:t>GTTransformer</a:t>
            </a:r>
            <a:r>
              <a:rPr lang="zh-CN" altLang="en-US" sz="1800" dirty="0">
                <a:effectLst/>
                <a:ea typeface="等线" panose="02010600030101010101" pitchFamily="2" charset="-122"/>
                <a:cs typeface="Times New Roman" panose="02020603050405020304" pitchFamily="18" charset="0"/>
              </a:rPr>
              <a:t>的高表达能力可归因于其双层信息提取框架。众所周知，消息传递过程捕获图的局部结构信息，因此使用</a:t>
            </a:r>
            <a:r>
              <a:rPr lang="en-US" altLang="zh-CN" sz="1800" dirty="0">
                <a:effectLst/>
                <a:ea typeface="等线" panose="02010600030101010101" pitchFamily="2" charset="-122"/>
                <a:cs typeface="Times New Roman" panose="02020603050405020304" pitchFamily="18" charset="0"/>
              </a:rPr>
              <a:t>GNN</a:t>
            </a:r>
            <a:r>
              <a:rPr lang="zh-CN" altLang="en-US" sz="1800" dirty="0">
                <a:effectLst/>
                <a:ea typeface="等线" panose="02010600030101010101" pitchFamily="2" charset="-122"/>
                <a:cs typeface="Times New Roman" panose="02020603050405020304" pitchFamily="18" charset="0"/>
              </a:rPr>
              <a:t>模型的输出作为查询、键和值将获得所涉及的局部子图结构，从而构成信息提取的第一级。同时，</a:t>
            </a:r>
            <a:r>
              <a:rPr lang="en-US" altLang="zh-CN" sz="1800" dirty="0">
                <a:effectLst/>
                <a:ea typeface="等线" panose="02010600030101010101" pitchFamily="2" charset="-122"/>
                <a:cs typeface="Times New Roman" panose="02020603050405020304" pitchFamily="18" charset="0"/>
              </a:rPr>
              <a:t>Transformer</a:t>
            </a:r>
            <a:r>
              <a:rPr lang="zh-CN" altLang="en-US" sz="1800" dirty="0">
                <a:effectLst/>
                <a:ea typeface="等线" panose="02010600030101010101" pitchFamily="2" charset="-122"/>
                <a:cs typeface="Times New Roman" panose="02020603050405020304" pitchFamily="18" charset="0"/>
              </a:rPr>
              <a:t>编码器可以被视为由</a:t>
            </a:r>
            <a:r>
              <a:rPr lang="en-US" altLang="zh-CN" sz="1800" dirty="0">
                <a:effectLst/>
                <a:ea typeface="等线" panose="02010600030101010101" pitchFamily="2" charset="-122"/>
                <a:cs typeface="Times New Roman" panose="02020603050405020304" pitchFamily="18" charset="0"/>
              </a:rPr>
              <a:t>V(</a:t>
            </a:r>
            <a:r>
              <a:rPr lang="zh-CN" altLang="en-US" sz="1800" dirty="0">
                <a:effectLst/>
                <a:ea typeface="等线" panose="02010600030101010101" pitchFamily="2" charset="-122"/>
                <a:cs typeface="Times New Roman" panose="02020603050405020304" pitchFamily="18" charset="0"/>
              </a:rPr>
              <a:t>这里指的是</a:t>
            </a:r>
            <a:r>
              <a:rPr lang="en-US" altLang="zh-CN" sz="1800" dirty="0">
                <a:effectLst/>
                <a:ea typeface="等线" panose="02010600030101010101" pitchFamily="2" charset="-122"/>
                <a:cs typeface="Times New Roman" panose="02020603050405020304" pitchFamily="18" charset="0"/>
              </a:rPr>
              <a:t>G=(V,E)</a:t>
            </a:r>
            <a:r>
              <a:rPr lang="zh-CN" altLang="en-US" sz="1800" dirty="0">
                <a:effectLst/>
                <a:ea typeface="等线" panose="02010600030101010101" pitchFamily="2" charset="-122"/>
                <a:cs typeface="Times New Roman" panose="02020603050405020304" pitchFamily="18" charset="0"/>
              </a:rPr>
              <a:t>中的</a:t>
            </a:r>
            <a:r>
              <a:rPr lang="en-US" altLang="zh-CN" sz="1800" dirty="0">
                <a:effectLst/>
                <a:ea typeface="等线" panose="02010600030101010101" pitchFamily="2" charset="-122"/>
                <a:cs typeface="Times New Roman" panose="02020603050405020304" pitchFamily="18" charset="0"/>
              </a:rPr>
              <a:t>V</a:t>
            </a:r>
            <a:r>
              <a:rPr lang="zh-CN" altLang="en-US" sz="1800" dirty="0">
                <a:effectLst/>
                <a:ea typeface="等线" panose="02010600030101010101" pitchFamily="2" charset="-122"/>
                <a:cs typeface="Times New Roman" panose="02020603050405020304" pitchFamily="18" charset="0"/>
              </a:rPr>
              <a:t>，节点集</a:t>
            </a:r>
            <a:r>
              <a:rPr lang="en-US" altLang="zh-CN" sz="1800" dirty="0">
                <a:effectLst/>
                <a:ea typeface="等线" panose="02010600030101010101" pitchFamily="2" charset="-122"/>
                <a:cs typeface="Times New Roman" panose="02020603050405020304" pitchFamily="18" charset="0"/>
              </a:rPr>
              <a:t>)</a:t>
            </a:r>
            <a:r>
              <a:rPr lang="zh-CN" altLang="en-US" sz="1800" dirty="0">
                <a:effectLst/>
                <a:ea typeface="等线" panose="02010600030101010101" pitchFamily="2" charset="-122"/>
                <a:cs typeface="Times New Roman" panose="02020603050405020304" pitchFamily="18" charset="0"/>
              </a:rPr>
              <a:t>构造的全连通图上</a:t>
            </a:r>
            <a:r>
              <a:rPr lang="en-US" altLang="zh-CN" sz="1800" dirty="0">
                <a:effectLst/>
                <a:ea typeface="等线" panose="02010600030101010101" pitchFamily="2" charset="-122"/>
                <a:cs typeface="Times New Roman" panose="02020603050405020304" pitchFamily="18" charset="0"/>
              </a:rPr>
              <a:t>GA T[22</a:t>
            </a:r>
            <a:r>
              <a:rPr lang="zh-CN" altLang="en-US" sz="1800" dirty="0">
                <a:effectLst/>
                <a:ea typeface="等线" panose="02010600030101010101" pitchFamily="2" charset="-122"/>
                <a:cs typeface="Times New Roman" panose="02020603050405020304" pitchFamily="18" charset="0"/>
              </a:rPr>
              <a:t>，</a:t>
            </a:r>
            <a:r>
              <a:rPr lang="en-US" altLang="zh-CN" sz="1800" dirty="0">
                <a:effectLst/>
                <a:ea typeface="等线" panose="02010600030101010101" pitchFamily="2" charset="-122"/>
                <a:cs typeface="Times New Roman" panose="02020603050405020304" pitchFamily="18" charset="0"/>
              </a:rPr>
              <a:t>54]</a:t>
            </a:r>
            <a:r>
              <a:rPr lang="zh-CN" altLang="en-US" sz="1800" dirty="0">
                <a:effectLst/>
                <a:ea typeface="等线" panose="02010600030101010101" pitchFamily="2" charset="-122"/>
                <a:cs typeface="Times New Roman" panose="02020603050405020304" pitchFamily="18" charset="0"/>
              </a:rPr>
              <a:t>的变体。因此，在这些</a:t>
            </a:r>
            <a:r>
              <a:rPr lang="en-US" altLang="zh-CN" sz="1800" dirty="0">
                <a:effectLst/>
                <a:ea typeface="等线" panose="02010600030101010101" pitchFamily="2" charset="-122"/>
                <a:cs typeface="Times New Roman" panose="02020603050405020304" pitchFamily="18" charset="0"/>
              </a:rPr>
              <a:t>query</a:t>
            </a:r>
            <a:r>
              <a:rPr lang="zh-CN" altLang="en-US" sz="1800" dirty="0">
                <a:effectLst/>
                <a:ea typeface="等线" panose="02010600030101010101" pitchFamily="2" charset="-122"/>
                <a:cs typeface="Times New Roman" panose="02020603050405020304" pitchFamily="18" charset="0"/>
              </a:rPr>
              <a:t>，</a:t>
            </a:r>
            <a:r>
              <a:rPr lang="en-US" altLang="zh-CN" sz="1800" dirty="0">
                <a:effectLst/>
                <a:ea typeface="等线" panose="02010600030101010101" pitchFamily="2" charset="-122"/>
                <a:cs typeface="Times New Roman" panose="02020603050405020304" pitchFamily="18" charset="0"/>
              </a:rPr>
              <a:t>key</a:t>
            </a:r>
            <a:r>
              <a:rPr lang="zh-CN" altLang="en-US" sz="1800" dirty="0">
                <a:effectLst/>
                <a:ea typeface="等线" panose="02010600030101010101" pitchFamily="2" charset="-122"/>
                <a:cs typeface="Times New Roman" panose="02020603050405020304" pitchFamily="18" charset="0"/>
              </a:rPr>
              <a:t>，</a:t>
            </a:r>
            <a:r>
              <a:rPr lang="en-US" altLang="zh-CN" sz="1800" dirty="0">
                <a:effectLst/>
                <a:ea typeface="等线" panose="02010600030101010101" pitchFamily="2" charset="-122"/>
                <a:cs typeface="Times New Roman" panose="02020603050405020304" pitchFamily="18" charset="0"/>
              </a:rPr>
              <a:t>value</a:t>
            </a:r>
            <a:r>
              <a:rPr lang="zh-CN" altLang="en-US" sz="1800" dirty="0">
                <a:effectLst/>
                <a:ea typeface="等线" panose="02010600030101010101" pitchFamily="2" charset="-122"/>
                <a:cs typeface="Times New Roman" panose="02020603050405020304" pitchFamily="18" charset="0"/>
              </a:rPr>
              <a:t>之上使用</a:t>
            </a:r>
            <a:r>
              <a:rPr lang="en-US" altLang="zh-CN" sz="1800" dirty="0">
                <a:effectLst/>
                <a:ea typeface="等线" panose="02010600030101010101" pitchFamily="2" charset="-122"/>
                <a:cs typeface="Times New Roman" panose="02020603050405020304" pitchFamily="18" charset="0"/>
              </a:rPr>
              <a:t>Transformer encoder</a:t>
            </a:r>
            <a:r>
              <a:rPr lang="zh-CN" altLang="en-US" sz="1800" dirty="0">
                <a:effectLst/>
                <a:ea typeface="等线" panose="02010600030101010101" pitchFamily="2" charset="-122"/>
                <a:cs typeface="Times New Roman" panose="02020603050405020304" pitchFamily="18" charset="0"/>
              </a:rPr>
              <a:t>可以提取节点之间的全局关系，从而实现第二级信息提取。这种双层信息提取策略大大增强了</a:t>
            </a:r>
            <a:r>
              <a:rPr lang="en-US" altLang="zh-CN" sz="1800" dirty="0">
                <a:effectLst/>
                <a:ea typeface="等线" panose="02010600030101010101" pitchFamily="2" charset="-122"/>
                <a:cs typeface="Times New Roman" panose="02020603050405020304" pitchFamily="18" charset="0"/>
              </a:rPr>
              <a:t>GROVER</a:t>
            </a:r>
            <a:r>
              <a:rPr lang="zh-CN" altLang="en-US" sz="1800" dirty="0">
                <a:effectLst/>
                <a:ea typeface="等线" panose="02010600030101010101" pitchFamily="2" charset="-122"/>
                <a:cs typeface="Times New Roman" panose="02020603050405020304" pitchFamily="18" charset="0"/>
              </a:rPr>
              <a:t>模型的表示能力。</a:t>
            </a:r>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sz="1800" dirty="0">
                <a:effectLst/>
                <a:ea typeface="等线" panose="02010600030101010101" pitchFamily="2" charset="-122"/>
                <a:cs typeface="Times New Roman" panose="02020603050405020304" pitchFamily="18" charset="0"/>
              </a:rPr>
              <a:t>此外，</a:t>
            </a:r>
            <a:r>
              <a:rPr lang="en-US" altLang="zh-CN" sz="1800" dirty="0" err="1">
                <a:effectLst/>
                <a:ea typeface="等线" panose="02010600030101010101" pitchFamily="2" charset="-122"/>
                <a:cs typeface="Times New Roman" panose="02020603050405020304" pitchFamily="18" charset="0"/>
              </a:rPr>
              <a:t>GTTransformer</a:t>
            </a:r>
            <a:r>
              <a:rPr lang="zh-CN" altLang="en-US" sz="1800" dirty="0">
                <a:effectLst/>
                <a:ea typeface="等线" panose="02010600030101010101" pitchFamily="2" charset="-122"/>
                <a:cs typeface="Times New Roman" panose="02020603050405020304" pitchFamily="18" charset="0"/>
              </a:rPr>
              <a:t>应用来自输入特征的单个远程剩余连接，以将初始节点</a:t>
            </a:r>
            <a:r>
              <a:rPr lang="en-US" altLang="zh-CN" sz="1800" dirty="0">
                <a:effectLst/>
                <a:ea typeface="等线" panose="02010600030101010101" pitchFamily="2" charset="-122"/>
                <a:cs typeface="Times New Roman" panose="02020603050405020304" pitchFamily="18" charset="0"/>
              </a:rPr>
              <a:t>/</a:t>
            </a:r>
            <a:r>
              <a:rPr lang="zh-CN" altLang="en-US" sz="1800" dirty="0">
                <a:effectLst/>
                <a:ea typeface="等线" panose="02010600030101010101" pitchFamily="2" charset="-122"/>
                <a:cs typeface="Times New Roman" panose="02020603050405020304" pitchFamily="18" charset="0"/>
              </a:rPr>
              <a:t>边特征信息直接传送到</a:t>
            </a:r>
            <a:r>
              <a:rPr lang="en-US" altLang="zh-CN" sz="1800" dirty="0" err="1">
                <a:effectLst/>
                <a:ea typeface="等线" panose="02010600030101010101" pitchFamily="2" charset="-122"/>
                <a:cs typeface="Times New Roman" panose="02020603050405020304" pitchFamily="18" charset="0"/>
              </a:rPr>
              <a:t>GTTransformer</a:t>
            </a:r>
            <a:r>
              <a:rPr lang="zh-CN" altLang="en-US" sz="1800" dirty="0">
                <a:effectLst/>
                <a:ea typeface="等线" panose="02010600030101010101" pitchFamily="2" charset="-122"/>
                <a:cs typeface="Times New Roman" panose="02020603050405020304" pitchFamily="18" charset="0"/>
              </a:rPr>
              <a:t>的最后一层，而不是原始</a:t>
            </a:r>
            <a:r>
              <a:rPr lang="en-US" altLang="zh-CN" sz="1800" dirty="0">
                <a:effectLst/>
                <a:ea typeface="等线" panose="02010600030101010101" pitchFamily="2" charset="-122"/>
                <a:cs typeface="Times New Roman" panose="02020603050405020304" pitchFamily="18" charset="0"/>
              </a:rPr>
              <a:t>Transformer</a:t>
            </a:r>
            <a:r>
              <a:rPr lang="zh-CN" altLang="en-US" sz="1800" dirty="0">
                <a:effectLst/>
                <a:ea typeface="等线" panose="02010600030101010101" pitchFamily="2" charset="-122"/>
                <a:cs typeface="Times New Roman" panose="02020603050405020304" pitchFamily="18" charset="0"/>
              </a:rPr>
              <a:t>架构中的多个短期剩余连接。这种单一的长程残余连接有两个好处：</a:t>
            </a:r>
            <a:r>
              <a:rPr lang="en-US" altLang="zh-CN" sz="1800" dirty="0" err="1">
                <a:effectLst/>
                <a:ea typeface="等线" panose="02010600030101010101" pitchFamily="2" charset="-122"/>
                <a:cs typeface="Times New Roman" panose="02020603050405020304" pitchFamily="18" charset="0"/>
              </a:rPr>
              <a:t>i</a:t>
            </a:r>
            <a:r>
              <a:rPr lang="zh-CN" altLang="en-US" sz="1800" dirty="0">
                <a:effectLst/>
                <a:ea typeface="等线" panose="02010600030101010101" pitchFamily="2" charset="-122"/>
                <a:cs typeface="Times New Roman" panose="02020603050405020304" pitchFamily="18" charset="0"/>
              </a:rPr>
              <a:t>）与普通残余连接一样，它通过缓解消失梯度问题来改进训练过程</a:t>
            </a:r>
            <a:r>
              <a:rPr lang="en-US" altLang="zh-CN" sz="1800" dirty="0">
                <a:effectLst/>
                <a:ea typeface="等线" panose="02010600030101010101" pitchFamily="2" charset="-122"/>
                <a:cs typeface="Times New Roman" panose="02020603050405020304" pitchFamily="18" charset="0"/>
              </a:rPr>
              <a:t>[17]</a:t>
            </a:r>
            <a:r>
              <a:rPr lang="zh-CN" altLang="en-US" sz="1800" dirty="0">
                <a:effectLst/>
                <a:ea typeface="等线" panose="02010600030101010101" pitchFamily="2" charset="-122"/>
                <a:cs typeface="Times New Roman" panose="02020603050405020304" pitchFamily="18" charset="0"/>
              </a:rPr>
              <a:t>，</a:t>
            </a:r>
            <a:r>
              <a:rPr lang="en-US" altLang="zh-CN" sz="1800" dirty="0">
                <a:effectLst/>
                <a:ea typeface="等线" panose="02010600030101010101" pitchFamily="2" charset="-122"/>
                <a:cs typeface="Times New Roman" panose="02020603050405020304" pitchFamily="18" charset="0"/>
              </a:rPr>
              <a:t>ii</a:t>
            </a:r>
            <a:r>
              <a:rPr lang="zh-CN" altLang="en-US" sz="1800" dirty="0">
                <a:effectLst/>
                <a:ea typeface="等线" panose="02010600030101010101" pitchFamily="2" charset="-122"/>
                <a:cs typeface="Times New Roman" panose="02020603050405020304" pitchFamily="18" charset="0"/>
              </a:rPr>
              <a:t>）与</a:t>
            </a:r>
            <a:r>
              <a:rPr lang="en-US" altLang="zh-CN" sz="1800" dirty="0">
                <a:effectLst/>
                <a:ea typeface="等线" panose="02010600030101010101" pitchFamily="2" charset="-122"/>
                <a:cs typeface="Times New Roman" panose="02020603050405020304" pitchFamily="18" charset="0"/>
              </a:rPr>
              <a:t>transformer</a:t>
            </a:r>
            <a:r>
              <a:rPr lang="zh-CN" altLang="en-US" sz="1800" dirty="0">
                <a:effectLst/>
                <a:ea typeface="等线" panose="02010600030101010101" pitchFamily="2" charset="-122"/>
                <a:cs typeface="Times New Roman" panose="02020603050405020304" pitchFamily="18" charset="0"/>
              </a:rPr>
              <a:t>编码器中的各种短程残余连接相比，我们的远程剩余连接可以缓解消息传递过程中的过度平滑问题</a:t>
            </a:r>
            <a:r>
              <a:rPr lang="en-US" altLang="zh-CN" sz="1800" dirty="0">
                <a:effectLst/>
                <a:ea typeface="等线" panose="02010600030101010101" pitchFamily="2" charset="-122"/>
                <a:cs typeface="Times New Roman" panose="02020603050405020304" pitchFamily="18" charset="0"/>
              </a:rPr>
              <a:t>[20,34]</a:t>
            </a:r>
            <a:r>
              <a:rPr lang="zh-CN" altLang="en-US" sz="1800" dirty="0">
                <a:effectLst/>
                <a:ea typeface="等线" panose="02010600030101010101" pitchFamily="2" charset="-122"/>
                <a:cs typeface="Times New Roman" panose="02020603050405020304" pitchFamily="18" charset="0"/>
              </a:rPr>
              <a:t>。</a:t>
            </a:r>
            <a:br>
              <a:rPr lang="en-US" altLang="zh-CN" sz="1800" dirty="0">
                <a:effectLst/>
                <a:ea typeface="等线" panose="02010600030101010101" pitchFamily="2" charset="-122"/>
                <a:cs typeface="Times New Roman" panose="02020603050405020304" pitchFamily="18" charset="0"/>
              </a:rPr>
            </a:br>
            <a:r>
              <a:rPr lang="zh-CN" altLang="en-US" sz="1800" dirty="0">
                <a:effectLst/>
                <a:ea typeface="等线" panose="02010600030101010101" pitchFamily="2" charset="-122"/>
                <a:cs typeface="Times New Roman" panose="02020603050405020304" pitchFamily="18" charset="0"/>
              </a:rPr>
              <a:t>上图是</a:t>
            </a:r>
            <a:r>
              <a:rPr lang="en-US" altLang="zh-CN" sz="1800" dirty="0">
                <a:effectLst/>
                <a:ea typeface="等线" panose="02010600030101010101" pitchFamily="2" charset="-122"/>
                <a:cs typeface="Times New Roman" panose="02020603050405020304" pitchFamily="18" charset="0"/>
              </a:rPr>
              <a:t>GROVER</a:t>
            </a:r>
            <a:r>
              <a:rPr lang="zh-CN" altLang="en-US" sz="1800" dirty="0">
                <a:effectLst/>
                <a:ea typeface="等线" panose="02010600030101010101" pitchFamily="2" charset="-122"/>
                <a:cs typeface="Times New Roman" panose="02020603050405020304" pitchFamily="18" charset="0"/>
              </a:rPr>
              <a:t>的主要模型框架，这个模型总体来说是对经典的</a:t>
            </a:r>
            <a:r>
              <a:rPr lang="en-US" altLang="zh-CN" sz="1800" dirty="0">
                <a:effectLst/>
                <a:ea typeface="等线" panose="02010600030101010101" pitchFamily="2" charset="-122"/>
                <a:cs typeface="Times New Roman" panose="02020603050405020304" pitchFamily="18" charset="0"/>
              </a:rPr>
              <a:t>Transformer</a:t>
            </a:r>
            <a:r>
              <a:rPr lang="zh-CN" altLang="en-US" sz="1800" dirty="0">
                <a:effectLst/>
                <a:ea typeface="等线" panose="02010600030101010101" pitchFamily="2" charset="-122"/>
                <a:cs typeface="Times New Roman" panose="02020603050405020304" pitchFamily="18" charset="0"/>
              </a:rPr>
              <a:t>模型进行修改：（</a:t>
            </a:r>
            <a:r>
              <a:rPr lang="en-US" altLang="zh-CN" sz="1800" dirty="0">
                <a:effectLst/>
                <a:ea typeface="等线" panose="02010600030101010101" pitchFamily="2" charset="-122"/>
                <a:cs typeface="Times New Roman" panose="02020603050405020304" pitchFamily="18" charset="0"/>
              </a:rPr>
              <a:t>1</a:t>
            </a:r>
            <a:r>
              <a:rPr lang="zh-CN" altLang="en-US" sz="1800" dirty="0">
                <a:effectLst/>
                <a:ea typeface="等线" panose="02010600030101010101" pitchFamily="2" charset="-122"/>
                <a:cs typeface="Times New Roman" panose="02020603050405020304" pitchFamily="18" charset="0"/>
              </a:rPr>
              <a:t>）输入由序列变成图；（</a:t>
            </a:r>
            <a:r>
              <a:rPr lang="en-US" altLang="zh-CN" sz="1800" dirty="0">
                <a:effectLst/>
                <a:ea typeface="等线" panose="02010600030101010101" pitchFamily="2" charset="-122"/>
                <a:cs typeface="Times New Roman" panose="02020603050405020304" pitchFamily="18" charset="0"/>
              </a:rPr>
              <a:t>2</a:t>
            </a:r>
            <a:r>
              <a:rPr lang="zh-CN" altLang="en-US" sz="1800" dirty="0">
                <a:effectLst/>
                <a:ea typeface="等线" panose="02010600030101010101" pitchFamily="2" charset="-122"/>
                <a:cs typeface="Times New Roman" panose="02020603050405020304" pitchFamily="18" charset="0"/>
              </a:rPr>
              <a:t>）引入了</a:t>
            </a:r>
            <a:r>
              <a:rPr lang="en-US" altLang="zh-CN" sz="1800" dirty="0" err="1">
                <a:effectLst/>
                <a:ea typeface="等线" panose="02010600030101010101" pitchFamily="2" charset="-122"/>
                <a:cs typeface="Times New Roman" panose="02020603050405020304" pitchFamily="18" charset="0"/>
              </a:rPr>
              <a:t>dyMPN</a:t>
            </a:r>
            <a:r>
              <a:rPr lang="zh-CN" altLang="en-US" sz="1800" dirty="0">
                <a:effectLst/>
                <a:ea typeface="等线" panose="02010600030101010101" pitchFamily="2" charset="-122"/>
                <a:cs typeface="Times New Roman" panose="02020603050405020304" pitchFamily="18" charset="0"/>
              </a:rPr>
              <a:t>（解释见下）提取图的结构信息；（</a:t>
            </a:r>
            <a:r>
              <a:rPr lang="en-US" altLang="zh-CN" sz="1800" dirty="0">
                <a:effectLst/>
                <a:ea typeface="等线" panose="02010600030101010101" pitchFamily="2" charset="-122"/>
                <a:cs typeface="Times New Roman" panose="02020603050405020304" pitchFamily="18" charset="0"/>
              </a:rPr>
              <a:t>3</a:t>
            </a:r>
            <a:r>
              <a:rPr lang="zh-CN" altLang="en-US" sz="1800" dirty="0">
                <a:effectLst/>
                <a:ea typeface="等线" panose="02010600030101010101" pitchFamily="2" charset="-122"/>
                <a:cs typeface="Times New Roman" panose="02020603050405020304" pitchFamily="18" charset="0"/>
              </a:rPr>
              <a:t>）将每一层的</a:t>
            </a:r>
            <a:r>
              <a:rPr lang="en-US" altLang="zh-CN" sz="1800" dirty="0">
                <a:effectLst/>
                <a:ea typeface="等线" panose="02010600030101010101" pitchFamily="2" charset="-122"/>
                <a:cs typeface="Times New Roman" panose="02020603050405020304" pitchFamily="18" charset="0"/>
              </a:rPr>
              <a:t>encoder</a:t>
            </a:r>
            <a:r>
              <a:rPr lang="zh-CN" altLang="en-US" sz="1800" dirty="0">
                <a:effectLst/>
                <a:ea typeface="等线" panose="02010600030101010101" pitchFamily="2" charset="-122"/>
                <a:cs typeface="Times New Roman" panose="02020603050405020304" pitchFamily="18" charset="0"/>
              </a:rPr>
              <a:t>的残差连接变成了长距离残差连接（</a:t>
            </a:r>
            <a:r>
              <a:rPr lang="en-US" altLang="zh-CN" sz="1800" dirty="0">
                <a:effectLst/>
                <a:ea typeface="等线" panose="02010600030101010101" pitchFamily="2" charset="-122"/>
                <a:cs typeface="Times New Roman" panose="02020603050405020304" pitchFamily="18" charset="0"/>
              </a:rPr>
              <a:t>long-range residual connection</a:t>
            </a:r>
            <a:r>
              <a:rPr lang="zh-CN" altLang="en-US" sz="1800" dirty="0">
                <a:effectLst/>
                <a:ea typeface="等线" panose="02010600030101010101" pitchFamily="2" charset="-122"/>
                <a:cs typeface="Times New Roman" panose="02020603050405020304" pitchFamily="18" charset="0"/>
              </a:rPr>
              <a:t>），也就是直接从第一层到最后一层。</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4" name="灯片编号占位符 3"/>
          <p:cNvSpPr>
            <a:spLocks noGrp="1"/>
          </p:cNvSpPr>
          <p:nvPr>
            <p:ph type="sldNum" sz="quarter" idx="10"/>
          </p:nvPr>
        </p:nvSpPr>
        <p:spPr/>
        <p:txBody>
          <a:bodyPr/>
          <a:lstStyle/>
          <a:p>
            <a:pPr>
              <a:defRPr/>
            </a:pPr>
            <a:fld id="{25DE6574-9F1F-4C27-A420-92E929B1085F}" type="slidenum">
              <a:rPr lang="zh-CN" altLang="en-US" smtClean="0"/>
              <a:pPr>
                <a:defRPr/>
              </a:pPr>
              <a:t>16</a:t>
            </a:fld>
            <a:endParaRPr lang="zh-CN" altLang="en-US"/>
          </a:p>
        </p:txBody>
      </p:sp>
    </p:spTree>
    <p:extLst>
      <p:ext uri="{BB962C8B-B14F-4D97-AF65-F5344CB8AC3E}">
        <p14:creationId xmlns:p14="http://schemas.microsoft.com/office/powerpoint/2010/main" val="42590680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fontScale="62500" lnSpcReduction="20000"/>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sz="1800" dirty="0"/>
              <a:t>1</a:t>
            </a:r>
            <a:r>
              <a:rPr lang="zh-CN" altLang="en-US" sz="1800" dirty="0"/>
              <a:t>、使用</a:t>
            </a:r>
            <a:r>
              <a:rPr lang="en-US" altLang="zh-CN" sz="1800" dirty="0"/>
              <a:t>GNN</a:t>
            </a:r>
            <a:r>
              <a:rPr lang="zh-CN" altLang="en-US" sz="1800" dirty="0"/>
              <a:t>模型的输出作为</a:t>
            </a:r>
            <a:r>
              <a:rPr lang="en-US" altLang="zh-CN" sz="1800" dirty="0"/>
              <a:t>query</a:t>
            </a:r>
            <a:r>
              <a:rPr lang="zh-CN" altLang="en-US" sz="1800" dirty="0"/>
              <a:t>、</a:t>
            </a:r>
            <a:r>
              <a:rPr lang="en-US" altLang="zh-CN" sz="1800" dirty="0"/>
              <a:t>key</a:t>
            </a:r>
            <a:r>
              <a:rPr lang="zh-CN" altLang="en-US" sz="1800" dirty="0"/>
              <a:t>和</a:t>
            </a:r>
            <a:r>
              <a:rPr lang="en-US" altLang="zh-CN" sz="1800" dirty="0"/>
              <a:t>value</a:t>
            </a:r>
            <a:r>
              <a:rPr lang="zh-CN" altLang="en-US" sz="1800" dirty="0"/>
              <a:t>将得到所涉及的局部子图结构，构成信息提取的第一级</a:t>
            </a:r>
            <a:endParaRPr lang="en-US" altLang="zh-CN" sz="1800"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2</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Transformer</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的</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encoder</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可以被视为一个完全连通图上的</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GAT</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（图注意力网络）的变体，使用它对第一级信息进一步提取，得到全局节点的关联关系，这构成信息抽取的第二级。</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4" name="灯片编号占位符 3"/>
          <p:cNvSpPr>
            <a:spLocks noGrp="1"/>
          </p:cNvSpPr>
          <p:nvPr>
            <p:ph type="sldNum" sz="quarter" idx="10"/>
          </p:nvPr>
        </p:nvSpPr>
        <p:spPr/>
        <p:txBody>
          <a:bodyPr/>
          <a:lstStyle/>
          <a:p>
            <a:pPr>
              <a:defRPr/>
            </a:pPr>
            <a:fld id="{25DE6574-9F1F-4C27-A420-92E929B1085F}" type="slidenum">
              <a:rPr lang="zh-CN" altLang="en-US" smtClean="0"/>
              <a:pPr>
                <a:defRPr/>
              </a:pPr>
              <a:t>17</a:t>
            </a:fld>
            <a:endParaRPr lang="zh-CN" altLang="en-US"/>
          </a:p>
        </p:txBody>
      </p:sp>
    </p:spTree>
    <p:extLst>
      <p:ext uri="{BB962C8B-B14F-4D97-AF65-F5344CB8AC3E}">
        <p14:creationId xmlns:p14="http://schemas.microsoft.com/office/powerpoint/2010/main" val="26969086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fontScale="62500" lnSpcReduction="20000"/>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800" dirty="0">
                <a:effectLst/>
                <a:ea typeface="等线" panose="02010600030101010101" pitchFamily="2" charset="-122"/>
                <a:cs typeface="Times New Roman" panose="02020603050405020304" pitchFamily="18" charset="0"/>
              </a:rPr>
              <a:t>在高层次上，该模型是一个基于</a:t>
            </a:r>
            <a:r>
              <a:rPr lang="en-US" altLang="zh-CN" sz="1800" dirty="0">
                <a:effectLst/>
                <a:ea typeface="等线" panose="02010600030101010101" pitchFamily="2" charset="-122"/>
                <a:cs typeface="Times New Roman" panose="02020603050405020304" pitchFamily="18" charset="0"/>
              </a:rPr>
              <a:t>Transformer</a:t>
            </a:r>
            <a:r>
              <a:rPr lang="zh-CN" altLang="zh-CN" sz="1800" dirty="0">
                <a:effectLst/>
                <a:ea typeface="等线" panose="02010600030101010101" pitchFamily="2" charset="-122"/>
                <a:cs typeface="Times New Roman" panose="02020603050405020304" pitchFamily="18" charset="0"/>
              </a:rPr>
              <a:t>的神经网络，以定制的</a:t>
            </a:r>
            <a:r>
              <a:rPr lang="en-US" altLang="zh-CN" sz="1800" dirty="0">
                <a:effectLst/>
                <a:ea typeface="等线" panose="02010600030101010101" pitchFamily="2" charset="-122"/>
                <a:cs typeface="Times New Roman" panose="02020603050405020304" pitchFamily="18" charset="0"/>
              </a:rPr>
              <a:t>GNN</a:t>
            </a:r>
            <a:r>
              <a:rPr lang="zh-CN" altLang="zh-CN" sz="1800" dirty="0">
                <a:effectLst/>
                <a:ea typeface="等线" panose="02010600030101010101" pitchFamily="2" charset="-122"/>
                <a:cs typeface="Times New Roman" panose="02020603050405020304" pitchFamily="18" charset="0"/>
              </a:rPr>
              <a:t>作为自注意力的构建模块。其中的</a:t>
            </a:r>
            <a:r>
              <a:rPr lang="en-US" altLang="zh-CN" sz="1800" dirty="0" err="1">
                <a:effectLst/>
                <a:ea typeface="等线" panose="02010600030101010101" pitchFamily="2" charset="-122"/>
                <a:cs typeface="Times New Roman" panose="02020603050405020304" pitchFamily="18" charset="0"/>
              </a:rPr>
              <a:t>gnn</a:t>
            </a:r>
            <a:r>
              <a:rPr lang="zh-CN" altLang="zh-CN" sz="1800" dirty="0">
                <a:effectLst/>
                <a:ea typeface="等线" panose="02010600030101010101" pitchFamily="2" charset="-122"/>
                <a:cs typeface="Times New Roman" panose="02020603050405020304" pitchFamily="18" charset="0"/>
              </a:rPr>
              <a:t>能够捕获节点和边消息传递路径上的图数据和信息流中的结构信息。此外，我们在定制的</a:t>
            </a:r>
            <a:r>
              <a:rPr lang="en-US" altLang="zh-CN" sz="1800" dirty="0">
                <a:effectLst/>
                <a:ea typeface="等线" panose="02010600030101010101" pitchFamily="2" charset="-122"/>
                <a:cs typeface="Times New Roman" panose="02020603050405020304" pitchFamily="18" charset="0"/>
              </a:rPr>
              <a:t>GNN</a:t>
            </a:r>
            <a:r>
              <a:rPr lang="zh-CN" altLang="zh-CN" sz="1800" dirty="0">
                <a:effectLst/>
                <a:ea typeface="等线" panose="02010600030101010101" pitchFamily="2" charset="-122"/>
                <a:cs typeface="Times New Roman" panose="02020603050405020304" pitchFamily="18" charset="0"/>
              </a:rPr>
              <a:t>中引入了一种动态消息传递方案，这被证明提高了</a:t>
            </a:r>
            <a:r>
              <a:rPr lang="en-US" altLang="zh-CN" sz="1800" dirty="0">
                <a:effectLst/>
                <a:ea typeface="等线" panose="02010600030101010101" pitchFamily="2" charset="-122"/>
                <a:cs typeface="Times New Roman" panose="02020603050405020304" pitchFamily="18" charset="0"/>
              </a:rPr>
              <a:t>GROVER</a:t>
            </a:r>
            <a:r>
              <a:rPr lang="zh-CN" altLang="zh-CN" sz="1800" dirty="0">
                <a:effectLst/>
                <a:ea typeface="等线" panose="02010600030101010101" pitchFamily="2" charset="-122"/>
                <a:cs typeface="Times New Roman" panose="02020603050405020304" pitchFamily="18" charset="0"/>
              </a:rPr>
              <a:t>模型的泛化性能</a:t>
            </a:r>
            <a:br>
              <a:rPr lang="en-US" altLang="zh-CN" sz="1800" dirty="0">
                <a:effectLst/>
                <a:ea typeface="等线" panose="02010600030101010101" pitchFamily="2" charset="-122"/>
                <a:cs typeface="Times New Roman" panose="02020603050405020304" pitchFamily="18" charset="0"/>
              </a:rPr>
            </a:br>
            <a:r>
              <a:rPr lang="en-US" altLang="zh-CN" sz="1800" dirty="0">
                <a:effectLst/>
                <a:latin typeface="等线" panose="02010600030101010101" pitchFamily="2" charset="-122"/>
                <a:cs typeface="Times New Roman" panose="02020603050405020304" pitchFamily="18" charset="0"/>
              </a:rPr>
              <a:t>GROVER</a:t>
            </a:r>
            <a:r>
              <a:rPr lang="zh-CN" altLang="zh-CN" sz="1800" dirty="0">
                <a:effectLst/>
                <a:ea typeface="等线" panose="02010600030101010101" pitchFamily="2" charset="-122"/>
                <a:cs typeface="Times New Roman" panose="02020603050405020304" pitchFamily="18" charset="0"/>
              </a:rPr>
              <a:t>由两个模块组成：节点</a:t>
            </a:r>
            <a:r>
              <a:rPr lang="en-US" altLang="zh-CN" sz="1800" dirty="0">
                <a:effectLst/>
                <a:ea typeface="等线" panose="02010600030101010101" pitchFamily="2" charset="-122"/>
                <a:cs typeface="Times New Roman" panose="02020603050405020304" pitchFamily="18" charset="0"/>
              </a:rPr>
              <a:t>GNN Transformer</a:t>
            </a:r>
            <a:r>
              <a:rPr lang="zh-CN" altLang="zh-CN" sz="1800" dirty="0">
                <a:effectLst/>
                <a:ea typeface="等线" panose="02010600030101010101" pitchFamily="2" charset="-122"/>
                <a:cs typeface="Times New Roman" panose="02020603050405020304" pitchFamily="18" charset="0"/>
              </a:rPr>
              <a:t>和边</a:t>
            </a:r>
            <a:r>
              <a:rPr lang="en-US" altLang="zh-CN" sz="1800" dirty="0">
                <a:effectLst/>
                <a:ea typeface="等线" panose="02010600030101010101" pitchFamily="2" charset="-122"/>
                <a:cs typeface="Times New Roman" panose="02020603050405020304" pitchFamily="18" charset="0"/>
              </a:rPr>
              <a:t>GNN Transformer</a:t>
            </a:r>
            <a:r>
              <a:rPr lang="zh-CN" altLang="zh-CN" sz="1800" dirty="0">
                <a:effectLst/>
                <a:ea typeface="等线" panose="02010600030101010101" pitchFamily="2" charset="-122"/>
                <a:cs typeface="Times New Roman" panose="02020603050405020304" pitchFamily="18" charset="0"/>
              </a:rPr>
              <a:t>。为了简化说明，我们将在续集中仅解释节点</a:t>
            </a:r>
            <a:r>
              <a:rPr lang="en-US" altLang="zh-CN" sz="1800" dirty="0">
                <a:effectLst/>
                <a:ea typeface="等线" panose="02010600030101010101" pitchFamily="2" charset="-122"/>
                <a:cs typeface="Times New Roman" panose="02020603050405020304" pitchFamily="18" charset="0"/>
              </a:rPr>
              <a:t>GNN transformer</a:t>
            </a:r>
            <a:r>
              <a:rPr lang="zh-CN" altLang="zh-CN" sz="1800" dirty="0">
                <a:effectLst/>
                <a:ea typeface="等线" panose="02010600030101010101" pitchFamily="2" charset="-122"/>
                <a:cs typeface="Times New Roman" panose="02020603050405020304" pitchFamily="18" charset="0"/>
              </a:rPr>
              <a:t>（缩写为节点</a:t>
            </a:r>
            <a:r>
              <a:rPr lang="en-US" altLang="zh-CN" sz="1800" dirty="0" err="1">
                <a:effectLst/>
                <a:ea typeface="等线" panose="02010600030101010101" pitchFamily="2" charset="-122"/>
                <a:cs typeface="Times New Roman" panose="02020603050405020304" pitchFamily="18" charset="0"/>
              </a:rPr>
              <a:t>GTransformer</a:t>
            </a:r>
            <a:r>
              <a:rPr lang="zh-CN" altLang="zh-CN" sz="1800" dirty="0">
                <a:effectLst/>
                <a:ea typeface="等线" panose="02010600030101010101" pitchFamily="2" charset="-122"/>
                <a:cs typeface="Times New Roman" panose="02020603050405020304" pitchFamily="18" charset="0"/>
              </a:rPr>
              <a:t>）的细节，而忽略边</a:t>
            </a:r>
            <a:r>
              <a:rPr lang="en-US" altLang="zh-CN" sz="1800" dirty="0">
                <a:effectLst/>
                <a:ea typeface="等线" panose="02010600030101010101" pitchFamily="2" charset="-122"/>
                <a:cs typeface="Times New Roman" panose="02020603050405020304" pitchFamily="18" charset="0"/>
              </a:rPr>
              <a:t>GNN transformer</a:t>
            </a:r>
            <a:r>
              <a:rPr lang="zh-CN" altLang="zh-CN" sz="1800" dirty="0">
                <a:effectLst/>
                <a:ea typeface="等线" panose="02010600030101010101" pitchFamily="2" charset="-122"/>
                <a:cs typeface="Times New Roman" panose="02020603050405020304" pitchFamily="18" charset="0"/>
              </a:rPr>
              <a:t>，因为它具有类似的结构。图</a:t>
            </a:r>
            <a:r>
              <a:rPr lang="en-US" altLang="zh-CN" sz="1800" dirty="0">
                <a:effectLst/>
                <a:ea typeface="等线" panose="02010600030101010101" pitchFamily="2" charset="-122"/>
                <a:cs typeface="Times New Roman" panose="02020603050405020304" pitchFamily="18" charset="0"/>
              </a:rPr>
              <a:t>1</a:t>
            </a:r>
            <a:r>
              <a:rPr lang="zh-CN" altLang="zh-CN" sz="1800" dirty="0">
                <a:effectLst/>
                <a:ea typeface="等线" panose="02010600030101010101" pitchFamily="2" charset="-122"/>
                <a:cs typeface="Times New Roman" panose="02020603050405020304" pitchFamily="18" charset="0"/>
              </a:rPr>
              <a:t>展示了节点</a:t>
            </a:r>
            <a:r>
              <a:rPr lang="en-US" altLang="zh-CN" sz="1800" dirty="0">
                <a:effectLst/>
                <a:ea typeface="等线" panose="02010600030101010101" pitchFamily="2" charset="-122"/>
                <a:cs typeface="Times New Roman" panose="02020603050405020304" pitchFamily="18" charset="0"/>
              </a:rPr>
              <a:t>Transformer</a:t>
            </a:r>
            <a:r>
              <a:rPr lang="zh-CN" altLang="zh-CN" sz="1800" dirty="0">
                <a:effectLst/>
                <a:ea typeface="等线" panose="02010600030101010101" pitchFamily="2" charset="-122"/>
                <a:cs typeface="Times New Roman" panose="02020603050405020304" pitchFamily="18" charset="0"/>
              </a:rPr>
              <a:t>的总体架构。</a:t>
            </a:r>
            <a:r>
              <a:rPr lang="en-US" altLang="zh-CN" sz="1800" dirty="0">
                <a:effectLst/>
                <a:latin typeface="等线" panose="02010600030101010101" pitchFamily="2" charset="-122"/>
                <a:cs typeface="Times New Roman" panose="02020603050405020304" pitchFamily="18" charset="0"/>
              </a:rPr>
              <a:t> </a:t>
            </a:r>
            <a:r>
              <a:rPr lang="zh-CN" altLang="zh-CN" sz="1800" dirty="0">
                <a:effectLst/>
                <a:ea typeface="等线" panose="02010600030101010101" pitchFamily="2" charset="-122"/>
                <a:cs typeface="Times New Roman" panose="02020603050405020304" pitchFamily="18" charset="0"/>
              </a:rPr>
              <a:t>有关</a:t>
            </a:r>
            <a:r>
              <a:rPr lang="en-US" altLang="zh-CN" sz="1800" dirty="0">
                <a:effectLst/>
                <a:ea typeface="等线" panose="02010600030101010101" pitchFamily="2" charset="-122"/>
                <a:cs typeface="Times New Roman" panose="02020603050405020304" pitchFamily="18" charset="0"/>
              </a:rPr>
              <a:t>GROVER</a:t>
            </a:r>
            <a:r>
              <a:rPr lang="zh-CN" altLang="zh-CN" sz="1800" dirty="0">
                <a:effectLst/>
                <a:ea typeface="等线" panose="02010600030101010101" pitchFamily="2" charset="-122"/>
                <a:cs typeface="Times New Roman" panose="02020603050405020304" pitchFamily="18" charset="0"/>
              </a:rPr>
              <a:t>的更多详细信息，请参见附录</a:t>
            </a:r>
            <a:r>
              <a:rPr lang="en-US" altLang="zh-CN" sz="1800" dirty="0">
                <a:effectLst/>
                <a:ea typeface="等线" panose="02010600030101010101" pitchFamily="2" charset="-122"/>
                <a:cs typeface="Times New Roman" panose="02020603050405020304" pitchFamily="18" charset="0"/>
              </a:rPr>
              <a:t>A</a:t>
            </a:r>
            <a:r>
              <a:rPr lang="zh-CN" altLang="zh-CN" sz="1800" dirty="0">
                <a:effectLst/>
                <a:ea typeface="等线" panose="02010600030101010101" pitchFamily="2" charset="-122"/>
                <a:cs typeface="Times New Roman" panose="02020603050405020304" pitchFamily="18" charset="0"/>
              </a:rPr>
              <a:t>。</a:t>
            </a:r>
            <a:br>
              <a:rPr lang="en-US" altLang="zh-CN" sz="1800" dirty="0">
                <a:effectLst/>
                <a:ea typeface="等线" panose="02010600030101010101" pitchFamily="2" charset="-122"/>
                <a:cs typeface="Times New Roman" panose="02020603050405020304" pitchFamily="18" charset="0"/>
              </a:rPr>
            </a:br>
            <a:r>
              <a:rPr lang="zh-CN" altLang="en-US" sz="1800" dirty="0">
                <a:effectLst/>
                <a:ea typeface="等线" panose="02010600030101010101" pitchFamily="2" charset="-122"/>
                <a:cs typeface="Times New Roman" panose="02020603050405020304" pitchFamily="18" charset="0"/>
              </a:rPr>
              <a:t>节点</a:t>
            </a:r>
            <a:r>
              <a:rPr lang="en-US" altLang="zh-CN" sz="1800" dirty="0" err="1">
                <a:effectLst/>
                <a:ea typeface="等线" panose="02010600030101010101" pitchFamily="2" charset="-122"/>
                <a:cs typeface="Times New Roman" panose="02020603050405020304" pitchFamily="18" charset="0"/>
              </a:rPr>
              <a:t>GTransformer</a:t>
            </a:r>
            <a:r>
              <a:rPr lang="zh-CN" altLang="en-US" sz="1800" dirty="0">
                <a:effectLst/>
                <a:ea typeface="等线" panose="02010600030101010101" pitchFamily="2" charset="-122"/>
                <a:cs typeface="Times New Roman" panose="02020603050405020304" pitchFamily="18" charset="0"/>
              </a:rPr>
              <a:t>的关键部件是我们提出的图多头注意部件，它是根据结构输入数据定制的注意块。普通注意块，如等式（</a:t>
            </a:r>
            <a:r>
              <a:rPr lang="en-US" altLang="zh-CN" sz="1800" dirty="0">
                <a:effectLst/>
                <a:ea typeface="等线" panose="02010600030101010101" pitchFamily="2" charset="-122"/>
                <a:cs typeface="Times New Roman" panose="02020603050405020304" pitchFamily="18" charset="0"/>
              </a:rPr>
              <a:t>1</a:t>
            </a:r>
            <a:r>
              <a:rPr lang="zh-CN" altLang="en-US" sz="1800" dirty="0">
                <a:effectLst/>
                <a:ea typeface="等线" panose="02010600030101010101" pitchFamily="2" charset="-122"/>
                <a:cs typeface="Times New Roman" panose="02020603050405020304" pitchFamily="18" charset="0"/>
              </a:rPr>
              <a:t>）中的注意块，需要矢量化输入。然而，图输入自然是未矢量化的结构化数据。因此，我们设计了一个定制的</a:t>
            </a:r>
            <a:r>
              <a:rPr lang="en-US" altLang="zh-CN" sz="1800" dirty="0">
                <a:effectLst/>
                <a:ea typeface="等线" panose="02010600030101010101" pitchFamily="2" charset="-122"/>
                <a:cs typeface="Times New Roman" panose="02020603050405020304" pitchFamily="18" charset="0"/>
              </a:rPr>
              <a:t>GNN</a:t>
            </a:r>
            <a:r>
              <a:rPr lang="zh-CN" altLang="en-US" sz="1800" dirty="0">
                <a:effectLst/>
                <a:ea typeface="等线" panose="02010600030101010101" pitchFamily="2" charset="-122"/>
                <a:cs typeface="Times New Roman" panose="02020603050405020304" pitchFamily="18" charset="0"/>
              </a:rPr>
              <a:t>（</a:t>
            </a:r>
            <a:r>
              <a:rPr lang="en-US" altLang="zh-CN" sz="1800" dirty="0" err="1">
                <a:effectLst/>
                <a:ea typeface="等线" panose="02010600030101010101" pitchFamily="2" charset="-122"/>
                <a:cs typeface="Times New Roman" panose="02020603050405020304" pitchFamily="18" charset="0"/>
              </a:rPr>
              <a:t>dyMPN</a:t>
            </a:r>
            <a:r>
              <a:rPr lang="zh-CN" altLang="en-US" sz="1800" dirty="0">
                <a:effectLst/>
                <a:ea typeface="等线" panose="02010600030101010101" pitchFamily="2" charset="-122"/>
                <a:cs typeface="Times New Roman" panose="02020603050405020304" pitchFamily="18" charset="0"/>
              </a:rPr>
              <a:t>，详细信息请参见以下部分），从图的节点提取向量作为查询、键和值，然后将它们输入注意块。</a:t>
            </a:r>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sz="1800" dirty="0">
                <a:effectLst/>
                <a:ea typeface="等线" panose="02010600030101010101" pitchFamily="2" charset="-122"/>
                <a:cs typeface="Times New Roman" panose="02020603050405020304" pitchFamily="18" charset="0"/>
              </a:rPr>
              <a:t>该策略简单但功能强大，因为它能够利用高表达的</a:t>
            </a:r>
            <a:r>
              <a:rPr lang="en-US" altLang="zh-CN" sz="1800" dirty="0">
                <a:effectLst/>
                <a:ea typeface="等线" panose="02010600030101010101" pitchFamily="2" charset="-122"/>
                <a:cs typeface="Times New Roman" panose="02020603050405020304" pitchFamily="18" charset="0"/>
              </a:rPr>
              <a:t>GNN</a:t>
            </a:r>
            <a:r>
              <a:rPr lang="zh-CN" altLang="en-US" sz="1800" dirty="0">
                <a:effectLst/>
                <a:ea typeface="等线" panose="02010600030101010101" pitchFamily="2" charset="-122"/>
                <a:cs typeface="Times New Roman" panose="02020603050405020304" pitchFamily="18" charset="0"/>
              </a:rPr>
              <a:t>模型，更好地建模分子数据中的结构信息。</a:t>
            </a:r>
            <a:r>
              <a:rPr lang="en-US" altLang="zh-CN" sz="1800" dirty="0" err="1">
                <a:effectLst/>
                <a:ea typeface="等线" panose="02010600030101010101" pitchFamily="2" charset="-122"/>
                <a:cs typeface="Times New Roman" panose="02020603050405020304" pitchFamily="18" charset="0"/>
              </a:rPr>
              <a:t>GTTransformer</a:t>
            </a:r>
            <a:r>
              <a:rPr lang="zh-CN" altLang="en-US" sz="1800" dirty="0">
                <a:effectLst/>
                <a:ea typeface="等线" panose="02010600030101010101" pitchFamily="2" charset="-122"/>
                <a:cs typeface="Times New Roman" panose="02020603050405020304" pitchFamily="18" charset="0"/>
              </a:rPr>
              <a:t>的高表达能力可归因于其双层信息提取框架。众所周知，消息传递过程捕获图的局部结构信息，因此使用</a:t>
            </a:r>
            <a:r>
              <a:rPr lang="en-US" altLang="zh-CN" sz="1800" dirty="0">
                <a:effectLst/>
                <a:ea typeface="等线" panose="02010600030101010101" pitchFamily="2" charset="-122"/>
                <a:cs typeface="Times New Roman" panose="02020603050405020304" pitchFamily="18" charset="0"/>
              </a:rPr>
              <a:t>GNN</a:t>
            </a:r>
            <a:r>
              <a:rPr lang="zh-CN" altLang="en-US" sz="1800" dirty="0">
                <a:effectLst/>
                <a:ea typeface="等线" panose="02010600030101010101" pitchFamily="2" charset="-122"/>
                <a:cs typeface="Times New Roman" panose="02020603050405020304" pitchFamily="18" charset="0"/>
              </a:rPr>
              <a:t>模型的输出作为查询、键和值将获得所涉及的局部子图结构，从而构成信息提取的第一级。同时，</a:t>
            </a:r>
            <a:r>
              <a:rPr lang="en-US" altLang="zh-CN" sz="1800" dirty="0">
                <a:effectLst/>
                <a:ea typeface="等线" panose="02010600030101010101" pitchFamily="2" charset="-122"/>
                <a:cs typeface="Times New Roman" panose="02020603050405020304" pitchFamily="18" charset="0"/>
              </a:rPr>
              <a:t>Transformer</a:t>
            </a:r>
            <a:r>
              <a:rPr lang="zh-CN" altLang="en-US" sz="1800" dirty="0">
                <a:effectLst/>
                <a:ea typeface="等线" panose="02010600030101010101" pitchFamily="2" charset="-122"/>
                <a:cs typeface="Times New Roman" panose="02020603050405020304" pitchFamily="18" charset="0"/>
              </a:rPr>
              <a:t>编码器可以被视为由</a:t>
            </a:r>
            <a:r>
              <a:rPr lang="en-US" altLang="zh-CN" sz="1800" dirty="0">
                <a:effectLst/>
                <a:ea typeface="等线" panose="02010600030101010101" pitchFamily="2" charset="-122"/>
                <a:cs typeface="Times New Roman" panose="02020603050405020304" pitchFamily="18" charset="0"/>
              </a:rPr>
              <a:t>V(</a:t>
            </a:r>
            <a:r>
              <a:rPr lang="zh-CN" altLang="en-US" sz="1800" dirty="0">
                <a:effectLst/>
                <a:ea typeface="等线" panose="02010600030101010101" pitchFamily="2" charset="-122"/>
                <a:cs typeface="Times New Roman" panose="02020603050405020304" pitchFamily="18" charset="0"/>
              </a:rPr>
              <a:t>这里指的是</a:t>
            </a:r>
            <a:r>
              <a:rPr lang="en-US" altLang="zh-CN" sz="1800" dirty="0">
                <a:effectLst/>
                <a:ea typeface="等线" panose="02010600030101010101" pitchFamily="2" charset="-122"/>
                <a:cs typeface="Times New Roman" panose="02020603050405020304" pitchFamily="18" charset="0"/>
              </a:rPr>
              <a:t>G=(V,E)</a:t>
            </a:r>
            <a:r>
              <a:rPr lang="zh-CN" altLang="en-US" sz="1800" dirty="0">
                <a:effectLst/>
                <a:ea typeface="等线" panose="02010600030101010101" pitchFamily="2" charset="-122"/>
                <a:cs typeface="Times New Roman" panose="02020603050405020304" pitchFamily="18" charset="0"/>
              </a:rPr>
              <a:t>中的</a:t>
            </a:r>
            <a:r>
              <a:rPr lang="en-US" altLang="zh-CN" sz="1800" dirty="0">
                <a:effectLst/>
                <a:ea typeface="等线" panose="02010600030101010101" pitchFamily="2" charset="-122"/>
                <a:cs typeface="Times New Roman" panose="02020603050405020304" pitchFamily="18" charset="0"/>
              </a:rPr>
              <a:t>V</a:t>
            </a:r>
            <a:r>
              <a:rPr lang="zh-CN" altLang="en-US" sz="1800" dirty="0">
                <a:effectLst/>
                <a:ea typeface="等线" panose="02010600030101010101" pitchFamily="2" charset="-122"/>
                <a:cs typeface="Times New Roman" panose="02020603050405020304" pitchFamily="18" charset="0"/>
              </a:rPr>
              <a:t>，节点集</a:t>
            </a:r>
            <a:r>
              <a:rPr lang="en-US" altLang="zh-CN" sz="1800" dirty="0">
                <a:effectLst/>
                <a:ea typeface="等线" panose="02010600030101010101" pitchFamily="2" charset="-122"/>
                <a:cs typeface="Times New Roman" panose="02020603050405020304" pitchFamily="18" charset="0"/>
              </a:rPr>
              <a:t>)</a:t>
            </a:r>
            <a:r>
              <a:rPr lang="zh-CN" altLang="en-US" sz="1800" dirty="0">
                <a:effectLst/>
                <a:ea typeface="等线" panose="02010600030101010101" pitchFamily="2" charset="-122"/>
                <a:cs typeface="Times New Roman" panose="02020603050405020304" pitchFamily="18" charset="0"/>
              </a:rPr>
              <a:t>构造的全连通图上</a:t>
            </a:r>
            <a:r>
              <a:rPr lang="en-US" altLang="zh-CN" sz="1800" dirty="0">
                <a:effectLst/>
                <a:ea typeface="等线" panose="02010600030101010101" pitchFamily="2" charset="-122"/>
                <a:cs typeface="Times New Roman" panose="02020603050405020304" pitchFamily="18" charset="0"/>
              </a:rPr>
              <a:t>GA T[22</a:t>
            </a:r>
            <a:r>
              <a:rPr lang="zh-CN" altLang="en-US" sz="1800" dirty="0">
                <a:effectLst/>
                <a:ea typeface="等线" panose="02010600030101010101" pitchFamily="2" charset="-122"/>
                <a:cs typeface="Times New Roman" panose="02020603050405020304" pitchFamily="18" charset="0"/>
              </a:rPr>
              <a:t>，</a:t>
            </a:r>
            <a:r>
              <a:rPr lang="en-US" altLang="zh-CN" sz="1800" dirty="0">
                <a:effectLst/>
                <a:ea typeface="等线" panose="02010600030101010101" pitchFamily="2" charset="-122"/>
                <a:cs typeface="Times New Roman" panose="02020603050405020304" pitchFamily="18" charset="0"/>
              </a:rPr>
              <a:t>54]</a:t>
            </a:r>
            <a:r>
              <a:rPr lang="zh-CN" altLang="en-US" sz="1800" dirty="0">
                <a:effectLst/>
                <a:ea typeface="等线" panose="02010600030101010101" pitchFamily="2" charset="-122"/>
                <a:cs typeface="Times New Roman" panose="02020603050405020304" pitchFamily="18" charset="0"/>
              </a:rPr>
              <a:t>的变体。因此，在这些</a:t>
            </a:r>
            <a:r>
              <a:rPr lang="en-US" altLang="zh-CN" sz="1800" dirty="0">
                <a:effectLst/>
                <a:ea typeface="等线" panose="02010600030101010101" pitchFamily="2" charset="-122"/>
                <a:cs typeface="Times New Roman" panose="02020603050405020304" pitchFamily="18" charset="0"/>
              </a:rPr>
              <a:t>query</a:t>
            </a:r>
            <a:r>
              <a:rPr lang="zh-CN" altLang="en-US" sz="1800" dirty="0">
                <a:effectLst/>
                <a:ea typeface="等线" panose="02010600030101010101" pitchFamily="2" charset="-122"/>
                <a:cs typeface="Times New Roman" panose="02020603050405020304" pitchFamily="18" charset="0"/>
              </a:rPr>
              <a:t>，</a:t>
            </a:r>
            <a:r>
              <a:rPr lang="en-US" altLang="zh-CN" sz="1800" dirty="0">
                <a:effectLst/>
                <a:ea typeface="等线" panose="02010600030101010101" pitchFamily="2" charset="-122"/>
                <a:cs typeface="Times New Roman" panose="02020603050405020304" pitchFamily="18" charset="0"/>
              </a:rPr>
              <a:t>key</a:t>
            </a:r>
            <a:r>
              <a:rPr lang="zh-CN" altLang="en-US" sz="1800" dirty="0">
                <a:effectLst/>
                <a:ea typeface="等线" panose="02010600030101010101" pitchFamily="2" charset="-122"/>
                <a:cs typeface="Times New Roman" panose="02020603050405020304" pitchFamily="18" charset="0"/>
              </a:rPr>
              <a:t>，</a:t>
            </a:r>
            <a:r>
              <a:rPr lang="en-US" altLang="zh-CN" sz="1800" dirty="0">
                <a:effectLst/>
                <a:ea typeface="等线" panose="02010600030101010101" pitchFamily="2" charset="-122"/>
                <a:cs typeface="Times New Roman" panose="02020603050405020304" pitchFamily="18" charset="0"/>
              </a:rPr>
              <a:t>value</a:t>
            </a:r>
            <a:r>
              <a:rPr lang="zh-CN" altLang="en-US" sz="1800" dirty="0">
                <a:effectLst/>
                <a:ea typeface="等线" panose="02010600030101010101" pitchFamily="2" charset="-122"/>
                <a:cs typeface="Times New Roman" panose="02020603050405020304" pitchFamily="18" charset="0"/>
              </a:rPr>
              <a:t>之上使用</a:t>
            </a:r>
            <a:r>
              <a:rPr lang="en-US" altLang="zh-CN" sz="1800" dirty="0">
                <a:effectLst/>
                <a:ea typeface="等线" panose="02010600030101010101" pitchFamily="2" charset="-122"/>
                <a:cs typeface="Times New Roman" panose="02020603050405020304" pitchFamily="18" charset="0"/>
              </a:rPr>
              <a:t>Transformer encoder</a:t>
            </a:r>
            <a:r>
              <a:rPr lang="zh-CN" altLang="en-US" sz="1800" dirty="0">
                <a:effectLst/>
                <a:ea typeface="等线" panose="02010600030101010101" pitchFamily="2" charset="-122"/>
                <a:cs typeface="Times New Roman" panose="02020603050405020304" pitchFamily="18" charset="0"/>
              </a:rPr>
              <a:t>可以提取节点之间的全局关系，从而实现第二级信息提取。这种双层信息提取策略大大增强了</a:t>
            </a:r>
            <a:r>
              <a:rPr lang="en-US" altLang="zh-CN" sz="1800" dirty="0">
                <a:effectLst/>
                <a:ea typeface="等线" panose="02010600030101010101" pitchFamily="2" charset="-122"/>
                <a:cs typeface="Times New Roman" panose="02020603050405020304" pitchFamily="18" charset="0"/>
              </a:rPr>
              <a:t>GROVER</a:t>
            </a:r>
            <a:r>
              <a:rPr lang="zh-CN" altLang="en-US" sz="1800" dirty="0">
                <a:effectLst/>
                <a:ea typeface="等线" panose="02010600030101010101" pitchFamily="2" charset="-122"/>
                <a:cs typeface="Times New Roman" panose="02020603050405020304" pitchFamily="18" charset="0"/>
              </a:rPr>
              <a:t>模型的表示能力。</a:t>
            </a:r>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sz="1800" dirty="0">
                <a:effectLst/>
                <a:ea typeface="等线" panose="02010600030101010101" pitchFamily="2" charset="-122"/>
                <a:cs typeface="Times New Roman" panose="02020603050405020304" pitchFamily="18" charset="0"/>
              </a:rPr>
              <a:t>此外，</a:t>
            </a:r>
            <a:r>
              <a:rPr lang="en-US" altLang="zh-CN" sz="1800" dirty="0" err="1">
                <a:effectLst/>
                <a:ea typeface="等线" panose="02010600030101010101" pitchFamily="2" charset="-122"/>
                <a:cs typeface="Times New Roman" panose="02020603050405020304" pitchFamily="18" charset="0"/>
              </a:rPr>
              <a:t>GTTransformer</a:t>
            </a:r>
            <a:r>
              <a:rPr lang="zh-CN" altLang="en-US" sz="1800" dirty="0">
                <a:effectLst/>
                <a:ea typeface="等线" panose="02010600030101010101" pitchFamily="2" charset="-122"/>
                <a:cs typeface="Times New Roman" panose="02020603050405020304" pitchFamily="18" charset="0"/>
              </a:rPr>
              <a:t>应用来自输入特征的单个远程剩余连接，以将初始节点</a:t>
            </a:r>
            <a:r>
              <a:rPr lang="en-US" altLang="zh-CN" sz="1800" dirty="0">
                <a:effectLst/>
                <a:ea typeface="等线" panose="02010600030101010101" pitchFamily="2" charset="-122"/>
                <a:cs typeface="Times New Roman" panose="02020603050405020304" pitchFamily="18" charset="0"/>
              </a:rPr>
              <a:t>/</a:t>
            </a:r>
            <a:r>
              <a:rPr lang="zh-CN" altLang="en-US" sz="1800" dirty="0">
                <a:effectLst/>
                <a:ea typeface="等线" panose="02010600030101010101" pitchFamily="2" charset="-122"/>
                <a:cs typeface="Times New Roman" panose="02020603050405020304" pitchFamily="18" charset="0"/>
              </a:rPr>
              <a:t>边特征信息直接传送到</a:t>
            </a:r>
            <a:r>
              <a:rPr lang="en-US" altLang="zh-CN" sz="1800" dirty="0" err="1">
                <a:effectLst/>
                <a:ea typeface="等线" panose="02010600030101010101" pitchFamily="2" charset="-122"/>
                <a:cs typeface="Times New Roman" panose="02020603050405020304" pitchFamily="18" charset="0"/>
              </a:rPr>
              <a:t>GTTransformer</a:t>
            </a:r>
            <a:r>
              <a:rPr lang="zh-CN" altLang="en-US" sz="1800" dirty="0">
                <a:effectLst/>
                <a:ea typeface="等线" panose="02010600030101010101" pitchFamily="2" charset="-122"/>
                <a:cs typeface="Times New Roman" panose="02020603050405020304" pitchFamily="18" charset="0"/>
              </a:rPr>
              <a:t>的最后一层，而不是原始</a:t>
            </a:r>
            <a:r>
              <a:rPr lang="en-US" altLang="zh-CN" sz="1800" dirty="0">
                <a:effectLst/>
                <a:ea typeface="等线" panose="02010600030101010101" pitchFamily="2" charset="-122"/>
                <a:cs typeface="Times New Roman" panose="02020603050405020304" pitchFamily="18" charset="0"/>
              </a:rPr>
              <a:t>Transformer</a:t>
            </a:r>
            <a:r>
              <a:rPr lang="zh-CN" altLang="en-US" sz="1800" dirty="0">
                <a:effectLst/>
                <a:ea typeface="等线" panose="02010600030101010101" pitchFamily="2" charset="-122"/>
                <a:cs typeface="Times New Roman" panose="02020603050405020304" pitchFamily="18" charset="0"/>
              </a:rPr>
              <a:t>架构中的多个短期剩余连接。这种单一的长程残余连接有两个好处：</a:t>
            </a:r>
            <a:r>
              <a:rPr lang="en-US" altLang="zh-CN" sz="1800" dirty="0" err="1">
                <a:effectLst/>
                <a:ea typeface="等线" panose="02010600030101010101" pitchFamily="2" charset="-122"/>
                <a:cs typeface="Times New Roman" panose="02020603050405020304" pitchFamily="18" charset="0"/>
              </a:rPr>
              <a:t>i</a:t>
            </a:r>
            <a:r>
              <a:rPr lang="zh-CN" altLang="en-US" sz="1800" dirty="0">
                <a:effectLst/>
                <a:ea typeface="等线" panose="02010600030101010101" pitchFamily="2" charset="-122"/>
                <a:cs typeface="Times New Roman" panose="02020603050405020304" pitchFamily="18" charset="0"/>
              </a:rPr>
              <a:t>）与普通残余连接一样，它通过缓解消失梯度问题来改进训练过程</a:t>
            </a:r>
            <a:r>
              <a:rPr lang="en-US" altLang="zh-CN" sz="1800" dirty="0">
                <a:effectLst/>
                <a:ea typeface="等线" panose="02010600030101010101" pitchFamily="2" charset="-122"/>
                <a:cs typeface="Times New Roman" panose="02020603050405020304" pitchFamily="18" charset="0"/>
              </a:rPr>
              <a:t>[17]</a:t>
            </a:r>
            <a:r>
              <a:rPr lang="zh-CN" altLang="en-US" sz="1800" dirty="0">
                <a:effectLst/>
                <a:ea typeface="等线" panose="02010600030101010101" pitchFamily="2" charset="-122"/>
                <a:cs typeface="Times New Roman" panose="02020603050405020304" pitchFamily="18" charset="0"/>
              </a:rPr>
              <a:t>，</a:t>
            </a:r>
            <a:r>
              <a:rPr lang="en-US" altLang="zh-CN" sz="1800" dirty="0">
                <a:effectLst/>
                <a:ea typeface="等线" panose="02010600030101010101" pitchFamily="2" charset="-122"/>
                <a:cs typeface="Times New Roman" panose="02020603050405020304" pitchFamily="18" charset="0"/>
              </a:rPr>
              <a:t>ii</a:t>
            </a:r>
            <a:r>
              <a:rPr lang="zh-CN" altLang="en-US" sz="1800" dirty="0">
                <a:effectLst/>
                <a:ea typeface="等线" panose="02010600030101010101" pitchFamily="2" charset="-122"/>
                <a:cs typeface="Times New Roman" panose="02020603050405020304" pitchFamily="18" charset="0"/>
              </a:rPr>
              <a:t>）与</a:t>
            </a:r>
            <a:r>
              <a:rPr lang="en-US" altLang="zh-CN" sz="1800" dirty="0">
                <a:effectLst/>
                <a:ea typeface="等线" panose="02010600030101010101" pitchFamily="2" charset="-122"/>
                <a:cs typeface="Times New Roman" panose="02020603050405020304" pitchFamily="18" charset="0"/>
              </a:rPr>
              <a:t>transformer</a:t>
            </a:r>
            <a:r>
              <a:rPr lang="zh-CN" altLang="en-US" sz="1800" dirty="0">
                <a:effectLst/>
                <a:ea typeface="等线" panose="02010600030101010101" pitchFamily="2" charset="-122"/>
                <a:cs typeface="Times New Roman" panose="02020603050405020304" pitchFamily="18" charset="0"/>
              </a:rPr>
              <a:t>编码器中的各种短程残余连接相比，我们的远程剩余连接可以缓解消息传递过程中的过度平滑问题</a:t>
            </a:r>
            <a:r>
              <a:rPr lang="en-US" altLang="zh-CN" sz="1800" dirty="0">
                <a:effectLst/>
                <a:ea typeface="等线" panose="02010600030101010101" pitchFamily="2" charset="-122"/>
                <a:cs typeface="Times New Roman" panose="02020603050405020304" pitchFamily="18" charset="0"/>
              </a:rPr>
              <a:t>[20,34]</a:t>
            </a:r>
            <a:r>
              <a:rPr lang="zh-CN" altLang="en-US" sz="1800" dirty="0">
                <a:effectLst/>
                <a:ea typeface="等线" panose="02010600030101010101" pitchFamily="2" charset="-122"/>
                <a:cs typeface="Times New Roman" panose="02020603050405020304" pitchFamily="18" charset="0"/>
              </a:rPr>
              <a:t>。</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4" name="灯片编号占位符 3"/>
          <p:cNvSpPr>
            <a:spLocks noGrp="1"/>
          </p:cNvSpPr>
          <p:nvPr>
            <p:ph type="sldNum" sz="quarter" idx="10"/>
          </p:nvPr>
        </p:nvSpPr>
        <p:spPr/>
        <p:txBody>
          <a:bodyPr/>
          <a:lstStyle/>
          <a:p>
            <a:pPr>
              <a:defRPr/>
            </a:pPr>
            <a:fld id="{25DE6574-9F1F-4C27-A420-92E929B1085F}" type="slidenum">
              <a:rPr lang="zh-CN" altLang="en-US" smtClean="0"/>
              <a:pPr>
                <a:defRPr/>
              </a:pPr>
              <a:t>18</a:t>
            </a:fld>
            <a:endParaRPr lang="zh-CN" altLang="en-US"/>
          </a:p>
        </p:txBody>
      </p:sp>
    </p:spTree>
    <p:extLst>
      <p:ext uri="{BB962C8B-B14F-4D97-AF65-F5344CB8AC3E}">
        <p14:creationId xmlns:p14="http://schemas.microsoft.com/office/powerpoint/2010/main" val="1989022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800" dirty="0">
                <a:effectLst/>
                <a:ea typeface="等线" panose="02010600030101010101" pitchFamily="2" charset="-122"/>
                <a:cs typeface="Times New Roman" panose="02020603050405020304" pitchFamily="18" charset="0"/>
              </a:rPr>
              <a:t>跳数与图卷积运算的感受野大小密切相关，这将影响消息传递模型的通用性</a:t>
            </a:r>
            <a:r>
              <a:rPr lang="en-US" altLang="zh-CN" sz="1800" dirty="0">
                <a:effectLst/>
                <a:ea typeface="等线" panose="02010600030101010101" pitchFamily="2" charset="-122"/>
                <a:cs typeface="Times New Roman" panose="02020603050405020304" pitchFamily="18" charset="0"/>
              </a:rPr>
              <a:t>.</a:t>
            </a:r>
            <a:br>
              <a:rPr lang="en-US" altLang="zh-CN" sz="1800" dirty="0">
                <a:effectLst/>
                <a:ea typeface="等线" panose="02010600030101010101" pitchFamily="2" charset="-122"/>
                <a:cs typeface="Times New Roman" panose="02020603050405020304" pitchFamily="18" charset="0"/>
              </a:rPr>
            </a:b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上述随机消息传递方案在图卷积运算中为每个节点启用随机感受野。我们把这种诱导网络称为动态消息传递网络（</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dyMPN</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）。大量的实验验证表明，</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dyMPN</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比没有随机化策略的普通消息传递网络具有更好的泛化性能。</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4" name="灯片编号占位符 3"/>
          <p:cNvSpPr>
            <a:spLocks noGrp="1"/>
          </p:cNvSpPr>
          <p:nvPr>
            <p:ph type="sldNum" sz="quarter" idx="10"/>
          </p:nvPr>
        </p:nvSpPr>
        <p:spPr/>
        <p:txBody>
          <a:bodyPr/>
          <a:lstStyle/>
          <a:p>
            <a:pPr>
              <a:defRPr/>
            </a:pPr>
            <a:fld id="{25DE6574-9F1F-4C27-A420-92E929B1085F}" type="slidenum">
              <a:rPr lang="zh-CN" altLang="en-US" smtClean="0"/>
              <a:pPr>
                <a:defRPr/>
              </a:pPr>
              <a:t>19</a:t>
            </a:fld>
            <a:endParaRPr lang="zh-CN" altLang="en-US"/>
          </a:p>
        </p:txBody>
      </p:sp>
    </p:spTree>
    <p:extLst>
      <p:ext uri="{BB962C8B-B14F-4D97-AF65-F5344CB8AC3E}">
        <p14:creationId xmlns:p14="http://schemas.microsoft.com/office/powerpoint/2010/main" val="26257315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25DE6574-9F1F-4C27-A420-92E929B1085F}" type="slidenum">
              <a:rPr lang="zh-CN" altLang="en-US" smtClean="0"/>
              <a:pPr>
                <a:defRPr/>
              </a:pPr>
              <a:t>20</a:t>
            </a:fld>
            <a:endParaRPr lang="zh-CN" altLang="en-US"/>
          </a:p>
        </p:txBody>
      </p:sp>
    </p:spTree>
    <p:extLst>
      <p:ext uri="{BB962C8B-B14F-4D97-AF65-F5344CB8AC3E}">
        <p14:creationId xmlns:p14="http://schemas.microsoft.com/office/powerpoint/2010/main" val="11442235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25DE6574-9F1F-4C27-A420-92E929B1085F}" type="slidenum">
              <a:rPr lang="zh-CN" altLang="en-US" smtClean="0"/>
              <a:pPr>
                <a:defRPr/>
              </a:pPr>
              <a:t>3</a:t>
            </a:fld>
            <a:endParaRPr lang="zh-CN" altLang="en-US"/>
          </a:p>
        </p:txBody>
      </p:sp>
    </p:spTree>
    <p:extLst>
      <p:ext uri="{BB962C8B-B14F-4D97-AF65-F5344CB8AC3E}">
        <p14:creationId xmlns:p14="http://schemas.microsoft.com/office/powerpoint/2010/main" val="160177613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作者提出了有效的</a:t>
            </a:r>
            <a:r>
              <a:rPr lang="en-US" altLang="zh-CN" dirty="0"/>
              <a:t>GNN</a:t>
            </a:r>
            <a:r>
              <a:rPr lang="zh-CN" altLang="en-US" dirty="0"/>
              <a:t>预训练策略，关键思想是：使用易获得的节点信息，让</a:t>
            </a:r>
            <a:r>
              <a:rPr lang="en-US" altLang="zh-CN" dirty="0"/>
              <a:t>GNN</a:t>
            </a:r>
            <a:r>
              <a:rPr lang="zh-CN" altLang="en-US" dirty="0"/>
              <a:t>捕获关于节点和边的特定领域的知识，以及图级别的知识。这使得</a:t>
            </a:r>
            <a:r>
              <a:rPr lang="en-US" altLang="zh-CN" dirty="0"/>
              <a:t>GNN</a:t>
            </a:r>
            <a:r>
              <a:rPr lang="zh-CN" altLang="en-US" dirty="0"/>
              <a:t>学习到了全局和局部层面的表示信息，如图</a:t>
            </a:r>
            <a:r>
              <a:rPr lang="en-US" altLang="zh-CN" dirty="0"/>
              <a:t>1 </a:t>
            </a:r>
            <a:r>
              <a:rPr lang="en-US" altLang="zh-CN" dirty="0" err="1"/>
              <a:t>a.iii</a:t>
            </a:r>
            <a:r>
              <a:rPr lang="zh-CN" altLang="en-US" dirty="0"/>
              <a:t>所示。并使得</a:t>
            </a:r>
            <a:r>
              <a:rPr lang="en-US" altLang="zh-CN" dirty="0"/>
              <a:t>GNN</a:t>
            </a:r>
            <a:r>
              <a:rPr lang="zh-CN" altLang="en-US" dirty="0"/>
              <a:t>可以生成鲁棒的可迁移到不同下游任务的图级别的表示（通过对节点表示的</a:t>
            </a:r>
            <a:r>
              <a:rPr lang="en-US" altLang="zh-CN" dirty="0"/>
              <a:t>pooling</a:t>
            </a:r>
            <a:r>
              <a:rPr lang="zh-CN" altLang="en-US" dirty="0"/>
              <a:t>得到），如图</a:t>
            </a:r>
            <a:r>
              <a:rPr lang="en-US" altLang="zh-CN" dirty="0"/>
              <a:t>1</a:t>
            </a:r>
            <a:r>
              <a:rPr lang="zh-CN" altLang="en-US" dirty="0"/>
              <a:t>所示</a:t>
            </a:r>
          </a:p>
          <a:p>
            <a:r>
              <a:rPr lang="en-US" altLang="zh-CN" dirty="0"/>
              <a:t>————————————————</a:t>
            </a:r>
          </a:p>
          <a:p>
            <a:r>
              <a:rPr lang="zh-CN" altLang="en-US" dirty="0"/>
              <a:t>版权声明：本文为</a:t>
            </a:r>
            <a:r>
              <a:rPr lang="en-US" altLang="zh-CN" dirty="0"/>
              <a:t>CSDN</a:t>
            </a:r>
            <a:r>
              <a:rPr lang="zh-CN" altLang="en-US" dirty="0"/>
              <a:t>博主「</a:t>
            </a:r>
            <a:r>
              <a:rPr lang="en-US" altLang="zh-CN" dirty="0"/>
              <a:t>byn12345</a:t>
            </a:r>
            <a:r>
              <a:rPr lang="zh-CN" altLang="en-US" dirty="0"/>
              <a:t>」的原创文章，遵循</a:t>
            </a:r>
            <a:r>
              <a:rPr lang="en-US" altLang="zh-CN" dirty="0"/>
              <a:t>CC 4.0 BY-SA</a:t>
            </a:r>
            <a:r>
              <a:rPr lang="zh-CN" altLang="en-US" dirty="0"/>
              <a:t>版权协议，转载请附上原文出处链接及本声明。</a:t>
            </a:r>
          </a:p>
          <a:p>
            <a:r>
              <a:rPr lang="zh-CN" altLang="en-US" dirty="0"/>
              <a:t>原文链接：</a:t>
            </a:r>
            <a:r>
              <a:rPr lang="en-US" altLang="zh-CN" dirty="0"/>
              <a:t>https://blog.csdn.net/byn12345/article/details/105252169/</a:t>
            </a:r>
            <a:endParaRPr lang="zh-CN" altLang="en-US" dirty="0"/>
          </a:p>
        </p:txBody>
      </p:sp>
      <p:sp>
        <p:nvSpPr>
          <p:cNvPr id="4" name="灯片编号占位符 3"/>
          <p:cNvSpPr>
            <a:spLocks noGrp="1"/>
          </p:cNvSpPr>
          <p:nvPr>
            <p:ph type="sldNum" sz="quarter" idx="10"/>
          </p:nvPr>
        </p:nvSpPr>
        <p:spPr/>
        <p:txBody>
          <a:bodyPr/>
          <a:lstStyle/>
          <a:p>
            <a:pPr>
              <a:defRPr/>
            </a:pPr>
            <a:fld id="{25DE6574-9F1F-4C27-A420-92E929B1085F}" type="slidenum">
              <a:rPr lang="zh-CN" altLang="en-US" smtClean="0"/>
              <a:pPr>
                <a:defRPr/>
              </a:pPr>
              <a:t>21</a:t>
            </a:fld>
            <a:endParaRPr lang="zh-CN" altLang="en-US"/>
          </a:p>
        </p:txBody>
      </p:sp>
    </p:spTree>
    <p:extLst>
      <p:ext uri="{BB962C8B-B14F-4D97-AF65-F5344CB8AC3E}">
        <p14:creationId xmlns:p14="http://schemas.microsoft.com/office/powerpoint/2010/main" val="36681400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这里我先介绍</a:t>
            </a:r>
            <a:r>
              <a:rPr lang="en-US" altLang="zh-CN" dirty="0"/>
              <a:t>Jure</a:t>
            </a:r>
            <a:r>
              <a:rPr lang="zh-CN" altLang="en-US" dirty="0"/>
              <a:t>的图学习策略。有两种一个是</a:t>
            </a:r>
            <a:r>
              <a:rPr lang="en-US" altLang="zh-CN" dirty="0"/>
              <a:t>Context prediction</a:t>
            </a:r>
            <a:r>
              <a:rPr lang="zh-CN" altLang="en-US" dirty="0"/>
              <a:t>一个是</a:t>
            </a:r>
            <a:r>
              <a:rPr lang="en-US" altLang="zh-CN" dirty="0"/>
              <a:t>attribute masking</a:t>
            </a:r>
            <a:br>
              <a:rPr lang="en-US" altLang="zh-CN" dirty="0"/>
            </a:br>
            <a:r>
              <a:rPr lang="zh-CN" altLang="en-US" dirty="0">
                <a:effectLst/>
                <a:latin typeface="Arial" panose="020B0604020202020204" pitchFamily="34" charset="0"/>
              </a:rPr>
              <a:t>（</a:t>
            </a:r>
            <a:r>
              <a:rPr lang="en-US" altLang="zh-CN" dirty="0">
                <a:effectLst/>
                <a:latin typeface="Arial" panose="020B0604020202020204" pitchFamily="34" charset="0"/>
              </a:rPr>
              <a:t>a</a:t>
            </a:r>
            <a:r>
              <a:rPr lang="zh-CN" altLang="en-US" dirty="0">
                <a:effectLst/>
                <a:latin typeface="Arial" panose="020B0604020202020204" pitchFamily="34" charset="0"/>
              </a:rPr>
              <a:t>） 在上下文预测中，子图是围绕选定中心节点的</a:t>
            </a:r>
            <a:r>
              <a:rPr lang="en-US" altLang="zh-CN" dirty="0">
                <a:effectLst/>
                <a:latin typeface="Arial" panose="020B0604020202020204" pitchFamily="34" charset="0"/>
              </a:rPr>
              <a:t>K</a:t>
            </a:r>
            <a:r>
              <a:rPr lang="zh-CN" altLang="en-US" dirty="0">
                <a:effectLst/>
                <a:latin typeface="Arial" panose="020B0604020202020204" pitchFamily="34" charset="0"/>
              </a:rPr>
              <a:t>跳邻域，其中</a:t>
            </a:r>
            <a:r>
              <a:rPr lang="en-US" altLang="zh-CN" dirty="0">
                <a:effectLst/>
                <a:latin typeface="Arial" panose="020B0604020202020204" pitchFamily="34" charset="0"/>
              </a:rPr>
              <a:t>K</a:t>
            </a:r>
            <a:r>
              <a:rPr lang="zh-CN" altLang="en-US" dirty="0">
                <a:effectLst/>
                <a:latin typeface="Arial" panose="020B0604020202020204" pitchFamily="34" charset="0"/>
              </a:rPr>
              <a:t>是</a:t>
            </a:r>
            <a:r>
              <a:rPr lang="en-US" altLang="zh-CN" dirty="0">
                <a:effectLst/>
                <a:latin typeface="Arial" panose="020B0604020202020204" pitchFamily="34" charset="0"/>
              </a:rPr>
              <a:t>GNN</a:t>
            </a:r>
            <a:r>
              <a:rPr lang="zh-CN" altLang="en-US" dirty="0">
                <a:effectLst/>
                <a:latin typeface="Arial" panose="020B0604020202020204" pitchFamily="34" charset="0"/>
              </a:rPr>
              <a:t>层的数量，在图中设置为</a:t>
            </a:r>
            <a:r>
              <a:rPr lang="en-US" altLang="zh-CN" dirty="0">
                <a:effectLst/>
                <a:latin typeface="Arial" panose="020B0604020202020204" pitchFamily="34" charset="0"/>
              </a:rPr>
              <a:t>2</a:t>
            </a:r>
            <a:r>
              <a:rPr lang="zh-CN" altLang="en-US" dirty="0">
                <a:effectLst/>
                <a:latin typeface="Arial" panose="020B0604020202020204" pitchFamily="34" charset="0"/>
              </a:rPr>
              <a:t>。上下文定义为距离中心节点</a:t>
            </a:r>
            <a:r>
              <a:rPr lang="en-US" altLang="zh-CN" dirty="0">
                <a:effectLst/>
                <a:latin typeface="Arial" panose="020B0604020202020204" pitchFamily="34" charset="0"/>
              </a:rPr>
              <a:t>r1</a:t>
            </a:r>
            <a:r>
              <a:rPr lang="zh-CN" altLang="en-US" dirty="0">
                <a:effectLst/>
                <a:latin typeface="Arial" panose="020B0604020202020204" pitchFamily="34" charset="0"/>
              </a:rPr>
              <a:t>和</a:t>
            </a:r>
            <a:r>
              <a:rPr lang="en-US" altLang="zh-CN" dirty="0">
                <a:effectLst/>
                <a:latin typeface="Arial" panose="020B0604020202020204" pitchFamily="34" charset="0"/>
              </a:rPr>
              <a:t>r2</a:t>
            </a:r>
            <a:r>
              <a:rPr lang="zh-CN" altLang="en-US" dirty="0">
                <a:effectLst/>
                <a:latin typeface="Arial" panose="020B0604020202020204" pitchFamily="34" charset="0"/>
              </a:rPr>
              <a:t>跳之间的周围图结构，在图中使用</a:t>
            </a:r>
            <a:r>
              <a:rPr lang="en-US" altLang="zh-CN" dirty="0">
                <a:effectLst/>
                <a:latin typeface="Arial" panose="020B0604020202020204" pitchFamily="34" charset="0"/>
              </a:rPr>
              <a:t>r1=1</a:t>
            </a:r>
            <a:r>
              <a:rPr lang="zh-CN" altLang="en-US" dirty="0">
                <a:effectLst/>
                <a:latin typeface="Arial" panose="020B0604020202020204" pitchFamily="34" charset="0"/>
              </a:rPr>
              <a:t>和</a:t>
            </a:r>
            <a:r>
              <a:rPr lang="en-US" altLang="zh-CN" dirty="0">
                <a:effectLst/>
                <a:latin typeface="Arial" panose="020B0604020202020204" pitchFamily="34" charset="0"/>
              </a:rPr>
              <a:t>r2=4</a:t>
            </a:r>
            <a:br>
              <a:rPr lang="en-US" altLang="zh-CN" dirty="0">
                <a:effectLst/>
                <a:latin typeface="Arial" panose="020B0604020202020204" pitchFamily="34" charset="0"/>
              </a:rPr>
            </a:br>
            <a:r>
              <a:rPr lang="zh-CN" altLang="en-US" dirty="0">
                <a:effectLst/>
                <a:latin typeface="Arial" panose="020B0604020202020204" pitchFamily="34" charset="0"/>
              </a:rPr>
              <a:t>在上下文预测中，使用子图预测其周围的图结构。目标是训练出一个</a:t>
            </a:r>
            <a:r>
              <a:rPr lang="en-US" altLang="zh-CN" dirty="0">
                <a:effectLst/>
                <a:latin typeface="Arial" panose="020B0604020202020204" pitchFamily="34" charset="0"/>
              </a:rPr>
              <a:t>GNN</a:t>
            </a:r>
            <a:r>
              <a:rPr lang="zh-CN" altLang="en-US" dirty="0">
                <a:effectLst/>
                <a:latin typeface="Arial" panose="020B0604020202020204" pitchFamily="34" charset="0"/>
              </a:rPr>
              <a:t>可以将有着相似上下文结构的节点映射成相近的表示向量。（</a:t>
            </a:r>
            <a:r>
              <a:rPr lang="en-US" altLang="zh-CN" dirty="0">
                <a:effectLst/>
                <a:latin typeface="Arial" panose="020B0604020202020204" pitchFamily="34" charset="0"/>
              </a:rPr>
              <a:t>1</a:t>
            </a:r>
            <a:r>
              <a:rPr lang="zh-CN" altLang="en-US" dirty="0">
                <a:effectLst/>
                <a:latin typeface="Arial" panose="020B0604020202020204" pitchFamily="34" charset="0"/>
              </a:rPr>
              <a:t>）邻居和上下文图节点</a:t>
            </a:r>
            <a:r>
              <a:rPr lang="en-US" altLang="zh-CN" dirty="0">
                <a:effectLst/>
                <a:latin typeface="Arial" panose="020B0604020202020204" pitchFamily="34" charset="0"/>
              </a:rPr>
              <a:t>v </a:t>
            </a:r>
            <a:r>
              <a:rPr lang="en-US" altLang="zh-CN" dirty="0" err="1">
                <a:effectLst/>
                <a:latin typeface="Arial" panose="020B0604020202020204" pitchFamily="34" charset="0"/>
              </a:rPr>
              <a:t>vv</a:t>
            </a:r>
            <a:r>
              <a:rPr lang="zh-CN" altLang="en-US" dirty="0">
                <a:effectLst/>
                <a:latin typeface="Arial" panose="020B0604020202020204" pitchFamily="34" charset="0"/>
              </a:rPr>
              <a:t>的**</a:t>
            </a:r>
            <a:r>
              <a:rPr lang="en-US" altLang="zh-CN" dirty="0">
                <a:effectLst/>
                <a:latin typeface="Arial" panose="020B0604020202020204" pitchFamily="34" charset="0"/>
              </a:rPr>
              <a:t>K − h o p K-</a:t>
            </a:r>
            <a:r>
              <a:rPr lang="en-US" altLang="zh-CN" dirty="0" err="1">
                <a:effectLst/>
                <a:latin typeface="Arial" panose="020B0604020202020204" pitchFamily="34" charset="0"/>
              </a:rPr>
              <a:t>hopK</a:t>
            </a:r>
            <a:r>
              <a:rPr lang="en-US" altLang="zh-CN" dirty="0">
                <a:effectLst/>
                <a:latin typeface="Arial" panose="020B0604020202020204" pitchFamily="34" charset="0"/>
              </a:rPr>
              <a:t>−hop</a:t>
            </a:r>
            <a:r>
              <a:rPr lang="zh-CN" altLang="en-US" dirty="0">
                <a:effectLst/>
                <a:latin typeface="Arial" panose="020B0604020202020204" pitchFamily="34" charset="0"/>
              </a:rPr>
              <a:t>邻居包含和</a:t>
            </a:r>
            <a:r>
              <a:rPr lang="en-US" altLang="zh-CN" dirty="0">
                <a:effectLst/>
                <a:latin typeface="Arial" panose="020B0604020202020204" pitchFamily="34" charset="0"/>
              </a:rPr>
              <a:t>v </a:t>
            </a:r>
            <a:r>
              <a:rPr lang="en-US" altLang="zh-CN" dirty="0" err="1">
                <a:effectLst/>
                <a:latin typeface="Arial" panose="020B0604020202020204" pitchFamily="34" charset="0"/>
              </a:rPr>
              <a:t>vv</a:t>
            </a:r>
            <a:r>
              <a:rPr lang="zh-CN" altLang="en-US" dirty="0">
                <a:effectLst/>
                <a:latin typeface="Arial" panose="020B0604020202020204" pitchFamily="34" charset="0"/>
              </a:rPr>
              <a:t>距离不超过</a:t>
            </a:r>
            <a:r>
              <a:rPr lang="en-US" altLang="zh-CN" dirty="0">
                <a:effectLst/>
                <a:latin typeface="Arial" panose="020B0604020202020204" pitchFamily="34" charset="0"/>
              </a:rPr>
              <a:t>K KK</a:t>
            </a:r>
            <a:r>
              <a:rPr lang="zh-CN" altLang="en-US" dirty="0">
                <a:effectLst/>
                <a:latin typeface="Arial" panose="020B0604020202020204" pitchFamily="34" charset="0"/>
              </a:rPr>
              <a:t>的所有节点和边**。节点</a:t>
            </a:r>
            <a:r>
              <a:rPr lang="en-US" altLang="zh-CN" dirty="0">
                <a:effectLst/>
                <a:latin typeface="Arial" panose="020B0604020202020204" pitchFamily="34" charset="0"/>
              </a:rPr>
              <a:t>v </a:t>
            </a:r>
            <a:r>
              <a:rPr lang="en-US" altLang="zh-CN" dirty="0" err="1">
                <a:effectLst/>
                <a:latin typeface="Arial" panose="020B0604020202020204" pitchFamily="34" charset="0"/>
              </a:rPr>
              <a:t>vv</a:t>
            </a:r>
            <a:r>
              <a:rPr lang="zh-CN" altLang="en-US" dirty="0">
                <a:effectLst/>
                <a:latin typeface="Arial" panose="020B0604020202020204" pitchFamily="34" charset="0"/>
              </a:rPr>
              <a:t>的上下文图定义为</a:t>
            </a:r>
            <a:r>
              <a:rPr lang="en-US" altLang="zh-CN" dirty="0">
                <a:effectLst/>
                <a:latin typeface="Arial" panose="020B0604020202020204" pitchFamily="34" charset="0"/>
              </a:rPr>
              <a:t>v </a:t>
            </a:r>
            <a:r>
              <a:rPr lang="en-US" altLang="zh-CN" dirty="0" err="1">
                <a:effectLst/>
                <a:latin typeface="Arial" panose="020B0604020202020204" pitchFamily="34" charset="0"/>
              </a:rPr>
              <a:t>vv</a:t>
            </a:r>
            <a:r>
              <a:rPr lang="zh-CN" altLang="en-US" dirty="0">
                <a:effectLst/>
                <a:latin typeface="Arial" panose="020B0604020202020204" pitchFamily="34" charset="0"/>
              </a:rPr>
              <a:t>邻居的图结构。用</a:t>
            </a:r>
            <a:r>
              <a:rPr lang="en-US" altLang="zh-CN" dirty="0">
                <a:effectLst/>
                <a:latin typeface="Arial" panose="020B0604020202020204" pitchFamily="34" charset="0"/>
              </a:rPr>
              <a:t>K KK</a:t>
            </a:r>
            <a:r>
              <a:rPr lang="zh-CN" altLang="en-US" dirty="0">
                <a:effectLst/>
                <a:latin typeface="Arial" panose="020B0604020202020204" pitchFamily="34" charset="0"/>
              </a:rPr>
              <a:t>层的</a:t>
            </a:r>
            <a:r>
              <a:rPr lang="en-US" altLang="zh-CN" dirty="0">
                <a:effectLst/>
                <a:latin typeface="Arial" panose="020B0604020202020204" pitchFamily="34" charset="0"/>
              </a:rPr>
              <a:t>GNN</a:t>
            </a:r>
            <a:r>
              <a:rPr lang="zh-CN" altLang="en-US" dirty="0">
                <a:effectLst/>
                <a:latin typeface="Arial" panose="020B0604020202020204" pitchFamily="34" charset="0"/>
              </a:rPr>
              <a:t>聚合</a:t>
            </a:r>
            <a:r>
              <a:rPr lang="en-US" altLang="zh-CN" dirty="0">
                <a:effectLst/>
                <a:latin typeface="Arial" panose="020B0604020202020204" pitchFamily="34" charset="0"/>
              </a:rPr>
              <a:t>v </a:t>
            </a:r>
            <a:r>
              <a:rPr lang="en-US" altLang="zh-CN" dirty="0" err="1">
                <a:effectLst/>
                <a:latin typeface="Arial" panose="020B0604020202020204" pitchFamily="34" charset="0"/>
              </a:rPr>
              <a:t>vv</a:t>
            </a:r>
            <a:r>
              <a:rPr lang="zh-CN" altLang="en-US" dirty="0">
                <a:effectLst/>
                <a:latin typeface="Arial" panose="020B0604020202020204" pitchFamily="34" charset="0"/>
              </a:rPr>
              <a:t>的</a:t>
            </a:r>
            <a:r>
              <a:rPr lang="en-US" altLang="zh-CN" dirty="0">
                <a:effectLst/>
                <a:latin typeface="Arial" panose="020B0604020202020204" pitchFamily="34" charset="0"/>
              </a:rPr>
              <a:t>K KK</a:t>
            </a:r>
            <a:r>
              <a:rPr lang="zh-CN" altLang="en-US" dirty="0">
                <a:effectLst/>
                <a:latin typeface="Arial" panose="020B0604020202020204" pitchFamily="34" charset="0"/>
              </a:rPr>
              <a:t>阶邻居信息，得到节点嵌入</a:t>
            </a:r>
            <a:r>
              <a:rPr lang="en-US" altLang="zh-CN" dirty="0">
                <a:effectLst/>
                <a:latin typeface="Arial" panose="020B0604020202020204" pitchFamily="34" charset="0"/>
              </a:rPr>
              <a:t>h v ( K ) h^{(K)}_</a:t>
            </a:r>
            <a:r>
              <a:rPr lang="en-US" altLang="zh-CN" dirty="0" err="1">
                <a:effectLst/>
                <a:latin typeface="Arial" panose="020B0604020202020204" pitchFamily="34" charset="0"/>
              </a:rPr>
              <a:t>vh</a:t>
            </a:r>
            <a:r>
              <a:rPr lang="en-US" altLang="zh-CN" dirty="0">
                <a:effectLst/>
                <a:latin typeface="Arial" panose="020B0604020202020204" pitchFamily="34" charset="0"/>
              </a:rPr>
              <a:t> v(K)​ </a:t>
            </a:r>
            <a:r>
              <a:rPr lang="zh-CN" altLang="en-US" dirty="0">
                <a:effectLst/>
                <a:latin typeface="Arial" panose="020B0604020202020204" pitchFamily="34" charset="0"/>
              </a:rPr>
              <a:t>。上下文图由</a:t>
            </a:r>
            <a:r>
              <a:rPr lang="en-US" altLang="zh-CN" dirty="0">
                <a:effectLst/>
                <a:latin typeface="Arial" panose="020B0604020202020204" pitchFamily="34" charset="0"/>
              </a:rPr>
              <a:t>r 1 , r 2 r_1, r_2r 1​ ,r 2​ </a:t>
            </a:r>
            <a:r>
              <a:rPr lang="zh-CN" altLang="en-US" dirty="0">
                <a:effectLst/>
                <a:latin typeface="Arial" panose="020B0604020202020204" pitchFamily="34" charset="0"/>
              </a:rPr>
              <a:t>两个参数描述，表示</a:t>
            </a:r>
            <a:r>
              <a:rPr lang="en-US" altLang="zh-CN" dirty="0">
                <a:effectLst/>
                <a:latin typeface="Arial" panose="020B0604020202020204" pitchFamily="34" charset="0"/>
              </a:rPr>
              <a:t>v </a:t>
            </a:r>
            <a:r>
              <a:rPr lang="en-US" altLang="zh-CN" dirty="0" err="1">
                <a:effectLst/>
                <a:latin typeface="Arial" panose="020B0604020202020204" pitchFamily="34" charset="0"/>
              </a:rPr>
              <a:t>vv</a:t>
            </a:r>
            <a:r>
              <a:rPr lang="zh-CN" altLang="en-US" dirty="0">
                <a:effectLst/>
                <a:latin typeface="Arial" panose="020B0604020202020204" pitchFamily="34" charset="0"/>
              </a:rPr>
              <a:t>的</a:t>
            </a:r>
            <a:r>
              <a:rPr lang="en-US" altLang="zh-CN" dirty="0">
                <a:effectLst/>
                <a:latin typeface="Arial" panose="020B0604020202020204" pitchFamily="34" charset="0"/>
              </a:rPr>
              <a:t>r 1 − h o p s r_1-hopsr 1​ −hops</a:t>
            </a:r>
            <a:r>
              <a:rPr lang="zh-CN" altLang="en-US" dirty="0">
                <a:effectLst/>
                <a:latin typeface="Arial" panose="020B0604020202020204" pitchFamily="34" charset="0"/>
              </a:rPr>
              <a:t>和</a:t>
            </a:r>
            <a:r>
              <a:rPr lang="en-US" altLang="zh-CN" dirty="0">
                <a:effectLst/>
                <a:latin typeface="Arial" panose="020B0604020202020204" pitchFamily="34" charset="0"/>
              </a:rPr>
              <a:t>r 2 − h o p s r_2-hopsr 2​ −hops</a:t>
            </a:r>
            <a:r>
              <a:rPr lang="zh-CN" altLang="en-US" dirty="0">
                <a:effectLst/>
                <a:latin typeface="Arial" panose="020B0604020202020204" pitchFamily="34" charset="0"/>
              </a:rPr>
              <a:t>的子图（宽度为</a:t>
            </a:r>
            <a:r>
              <a:rPr lang="en-US" altLang="zh-CN" dirty="0">
                <a:effectLst/>
                <a:latin typeface="Arial" panose="020B0604020202020204" pitchFamily="34" charset="0"/>
              </a:rPr>
              <a:t>r 2 − r 1 r_2-r_1r 2​ −r 1​ </a:t>
            </a:r>
            <a:r>
              <a:rPr lang="zh-CN" altLang="en-US" dirty="0">
                <a:effectLst/>
                <a:latin typeface="Arial" panose="020B0604020202020204" pitchFamily="34" charset="0"/>
              </a:rPr>
              <a:t>的环）。图</a:t>
            </a:r>
            <a:r>
              <a:rPr lang="en-US" altLang="zh-CN" dirty="0">
                <a:effectLst/>
                <a:latin typeface="Arial" panose="020B0604020202020204" pitchFamily="34" charset="0"/>
              </a:rPr>
              <a:t>2 a</a:t>
            </a:r>
            <a:r>
              <a:rPr lang="zh-CN" altLang="en-US" dirty="0">
                <a:effectLst/>
                <a:latin typeface="Arial" panose="020B0604020202020204" pitchFamily="34" charset="0"/>
              </a:rPr>
              <a:t>展示了邻居和上下文图。其中，</a:t>
            </a:r>
            <a:r>
              <a:rPr lang="en-US" altLang="zh-CN" dirty="0">
                <a:effectLst/>
                <a:latin typeface="Arial" panose="020B0604020202020204" pitchFamily="34" charset="0"/>
              </a:rPr>
              <a:t>r 1 &lt; K r_1&lt;Kr 1​ &lt;K</a:t>
            </a:r>
            <a:r>
              <a:rPr lang="zh-CN" altLang="en-US" dirty="0">
                <a:effectLst/>
                <a:latin typeface="Arial" panose="020B0604020202020204" pitchFamily="34" charset="0"/>
              </a:rPr>
              <a:t>，这样邻居和上下文图可以共享一部分节点，将这些节点看做上下文锚节点</a:t>
            </a:r>
            <a:r>
              <a:rPr lang="en-US" altLang="zh-CN" dirty="0">
                <a:effectLst/>
                <a:latin typeface="Arial" panose="020B0604020202020204" pitchFamily="34" charset="0"/>
              </a:rPr>
              <a:t>(context anchor nodes)</a:t>
            </a:r>
            <a:r>
              <a:rPr lang="zh-CN" altLang="en-US" dirty="0">
                <a:effectLst/>
                <a:latin typeface="Arial" panose="020B0604020202020204" pitchFamily="34" charset="0"/>
              </a:rPr>
              <a:t>。这些锚节点描述了邻居和上下文图是如何相互连接的。</a:t>
            </a:r>
            <a:br>
              <a:rPr lang="en-US" altLang="zh-CN" dirty="0">
                <a:effectLst/>
                <a:latin typeface="Arial" panose="020B0604020202020204" pitchFamily="34" charset="0"/>
              </a:rPr>
            </a:br>
            <a:r>
              <a:rPr lang="zh-CN" altLang="en-US" dirty="0">
                <a:effectLst/>
                <a:latin typeface="Arial" panose="020B0604020202020204" pitchFamily="34" charset="0"/>
              </a:rPr>
              <a:t>预测目标是上下文和邻居是否属于同一个目标节点</a:t>
            </a:r>
          </a:p>
        </p:txBody>
      </p:sp>
      <p:sp>
        <p:nvSpPr>
          <p:cNvPr id="4" name="灯片编号占位符 3"/>
          <p:cNvSpPr>
            <a:spLocks noGrp="1"/>
          </p:cNvSpPr>
          <p:nvPr>
            <p:ph type="sldNum" sz="quarter" idx="10"/>
          </p:nvPr>
        </p:nvSpPr>
        <p:spPr/>
        <p:txBody>
          <a:bodyPr/>
          <a:lstStyle/>
          <a:p>
            <a:pPr>
              <a:defRPr/>
            </a:pPr>
            <a:fld id="{25DE6574-9F1F-4C27-A420-92E929B1085F}" type="slidenum">
              <a:rPr lang="zh-CN" altLang="en-US" smtClean="0"/>
              <a:pPr>
                <a:defRPr/>
              </a:pPr>
              <a:t>22</a:t>
            </a:fld>
            <a:endParaRPr lang="zh-CN" altLang="en-US"/>
          </a:p>
        </p:txBody>
      </p:sp>
    </p:spTree>
    <p:extLst>
      <p:ext uri="{BB962C8B-B14F-4D97-AF65-F5344CB8AC3E}">
        <p14:creationId xmlns:p14="http://schemas.microsoft.com/office/powerpoint/2010/main" val="221737458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这里我先介绍</a:t>
            </a:r>
            <a:r>
              <a:rPr lang="en-US" altLang="zh-CN" dirty="0"/>
              <a:t>Jure</a:t>
            </a:r>
            <a:r>
              <a:rPr lang="zh-CN" altLang="en-US" dirty="0"/>
              <a:t>的图学习策略。在属性掩蔽中，输入节点</a:t>
            </a:r>
            <a:r>
              <a:rPr lang="en-US" altLang="zh-CN" dirty="0"/>
              <a:t>/</a:t>
            </a:r>
            <a:r>
              <a:rPr lang="zh-CN" altLang="en-US" dirty="0"/>
              <a:t>边属性（例如，分子图中的原子类型）被随机屏蔽，并要求</a:t>
            </a:r>
            <a:r>
              <a:rPr lang="en-US" altLang="zh-CN" dirty="0"/>
              <a:t>GNN</a:t>
            </a:r>
            <a:r>
              <a:rPr lang="zh-CN" altLang="en-US" dirty="0"/>
              <a:t>预测它们</a:t>
            </a:r>
            <a:br>
              <a:rPr lang="en-US" altLang="zh-CN" dirty="0"/>
            </a:br>
            <a:r>
              <a:rPr lang="zh-CN" altLang="en-US" dirty="0"/>
              <a:t>属性遮掩的预训练工作如下：</a:t>
            </a:r>
            <a:r>
              <a:rPr lang="en-US" altLang="zh-CN" dirty="0"/>
              <a:t>mask</a:t>
            </a:r>
            <a:r>
              <a:rPr lang="zh-CN" altLang="en-US" dirty="0"/>
              <a:t>掉节点</a:t>
            </a:r>
            <a:r>
              <a:rPr lang="en-US" altLang="zh-CN" dirty="0"/>
              <a:t>/</a:t>
            </a:r>
            <a:r>
              <a:rPr lang="zh-CN" altLang="en-US" dirty="0"/>
              <a:t>边的属性信息，基于邻域结构，使用</a:t>
            </a:r>
            <a:r>
              <a:rPr lang="en-US" altLang="zh-CN" dirty="0"/>
              <a:t>GNN</a:t>
            </a:r>
            <a:r>
              <a:rPr lang="zh-CN" altLang="en-US" dirty="0"/>
              <a:t>预测这些属性信息。图</a:t>
            </a:r>
            <a:r>
              <a:rPr lang="en-US" altLang="zh-CN" dirty="0"/>
              <a:t>2 b</a:t>
            </a:r>
            <a:r>
              <a:rPr lang="zh-CN" altLang="en-US" dirty="0"/>
              <a:t>展示了这一方法在分子图中的应用。随机</a:t>
            </a:r>
            <a:r>
              <a:rPr lang="en-US" altLang="zh-CN" dirty="0"/>
              <a:t>mask</a:t>
            </a:r>
            <a:r>
              <a:rPr lang="zh-CN" altLang="en-US" dirty="0"/>
              <a:t>掉输入节点</a:t>
            </a:r>
            <a:r>
              <a:rPr lang="en-US" altLang="zh-CN" dirty="0"/>
              <a:t>/</a:t>
            </a:r>
            <a:r>
              <a:rPr lang="zh-CN" altLang="en-US" dirty="0"/>
              <a:t>边的属性，例如分子图中的原子类型，使用特殊的标志</a:t>
            </a:r>
            <a:r>
              <a:rPr lang="en-US" altLang="zh-CN" dirty="0"/>
              <a:t>mask</a:t>
            </a:r>
            <a:r>
              <a:rPr lang="zh-CN" altLang="en-US" dirty="0"/>
              <a:t>这些属性。然后使用</a:t>
            </a:r>
            <a:r>
              <a:rPr lang="en-US" altLang="zh-CN" dirty="0"/>
              <a:t>GNN</a:t>
            </a:r>
            <a:r>
              <a:rPr lang="zh-CN" altLang="en-US" dirty="0"/>
              <a:t>得到相应的节点</a:t>
            </a:r>
            <a:r>
              <a:rPr lang="en-US" altLang="zh-CN" dirty="0"/>
              <a:t>/</a:t>
            </a:r>
            <a:r>
              <a:rPr lang="zh-CN" altLang="en-US" dirty="0"/>
              <a:t>边的嵌入（边的嵌入可通过对边末尾连接的节点嵌入求和得到）。最后应用线性模型预测</a:t>
            </a:r>
            <a:r>
              <a:rPr lang="en-US" altLang="zh-CN" dirty="0"/>
              <a:t>mask</a:t>
            </a:r>
            <a:r>
              <a:rPr lang="zh-CN" altLang="en-US" dirty="0"/>
              <a:t>的节点</a:t>
            </a:r>
            <a:r>
              <a:rPr lang="en-US" altLang="zh-CN" dirty="0"/>
              <a:t>/</a:t>
            </a:r>
            <a:r>
              <a:rPr lang="zh-CN" altLang="en-US" dirty="0"/>
              <a:t>边的属性。注意使用的是非全连接的图来捕获不同图结构中节点</a:t>
            </a:r>
            <a:r>
              <a:rPr lang="en-US" altLang="zh-CN" dirty="0"/>
              <a:t>/</a:t>
            </a:r>
            <a:r>
              <a:rPr lang="zh-CN" altLang="en-US" dirty="0"/>
              <a:t>边的分布规律。</a:t>
            </a:r>
          </a:p>
        </p:txBody>
      </p:sp>
      <p:sp>
        <p:nvSpPr>
          <p:cNvPr id="4" name="灯片编号占位符 3"/>
          <p:cNvSpPr>
            <a:spLocks noGrp="1"/>
          </p:cNvSpPr>
          <p:nvPr>
            <p:ph type="sldNum" sz="quarter" idx="10"/>
          </p:nvPr>
        </p:nvSpPr>
        <p:spPr/>
        <p:txBody>
          <a:bodyPr/>
          <a:lstStyle/>
          <a:p>
            <a:pPr>
              <a:defRPr/>
            </a:pPr>
            <a:fld id="{25DE6574-9F1F-4C27-A420-92E929B1085F}" type="slidenum">
              <a:rPr lang="zh-CN" altLang="en-US" smtClean="0"/>
              <a:pPr>
                <a:defRPr/>
              </a:pPr>
              <a:t>23</a:t>
            </a:fld>
            <a:endParaRPr lang="zh-CN" altLang="en-US"/>
          </a:p>
        </p:txBody>
      </p:sp>
    </p:spTree>
    <p:extLst>
      <p:ext uri="{BB962C8B-B14F-4D97-AF65-F5344CB8AC3E}">
        <p14:creationId xmlns:p14="http://schemas.microsoft.com/office/powerpoint/2010/main" val="181316423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800" dirty="0" err="1">
                <a:effectLst/>
                <a:latin typeface="等线" panose="02010600030101010101" pitchFamily="2" charset="-122"/>
                <a:cs typeface="Times New Roman" panose="02020603050405020304" pitchFamily="18" charset="0"/>
              </a:rPr>
              <a:t>i</a:t>
            </a:r>
            <a:r>
              <a:rPr lang="zh-CN" altLang="zh-CN" sz="1800" dirty="0">
                <a:effectLst/>
                <a:ea typeface="等线" panose="02010600030101010101" pitchFamily="2" charset="-122"/>
                <a:cs typeface="Times New Roman" panose="02020603050405020304" pitchFamily="18" charset="0"/>
              </a:rPr>
              <a:t>） 给定一个目标节点（比如图中红色的碳原子），我们提取其局部子图作为其</a:t>
            </a:r>
            <a:r>
              <a:rPr lang="en-US" altLang="zh-CN" sz="1800" dirty="0">
                <a:effectLst/>
                <a:ea typeface="等线" panose="02010600030101010101" pitchFamily="2" charset="-122"/>
                <a:cs typeface="Times New Roman" panose="02020603050405020304" pitchFamily="18" charset="0"/>
              </a:rPr>
              <a:t>k-hop</a:t>
            </a:r>
            <a:r>
              <a:rPr lang="zh-CN" altLang="zh-CN" sz="1800" dirty="0">
                <a:effectLst/>
                <a:ea typeface="等线" panose="02010600030101010101" pitchFamily="2" charset="-122"/>
                <a:cs typeface="Times New Roman" panose="02020603050405020304" pitchFamily="18" charset="0"/>
              </a:rPr>
              <a:t>相邻节点和边。当</a:t>
            </a:r>
            <a:r>
              <a:rPr lang="en-US" altLang="zh-CN" sz="1800" dirty="0">
                <a:effectLst/>
                <a:ea typeface="等线" panose="02010600030101010101" pitchFamily="2" charset="-122"/>
                <a:cs typeface="Times New Roman" panose="02020603050405020304" pitchFamily="18" charset="0"/>
              </a:rPr>
              <a:t>k=1</a:t>
            </a:r>
            <a:r>
              <a:rPr lang="zh-CN" altLang="zh-CN" sz="1800" dirty="0">
                <a:effectLst/>
                <a:ea typeface="等线" panose="02010600030101010101" pitchFamily="2" charset="-122"/>
                <a:cs typeface="Times New Roman" panose="02020603050405020304" pitchFamily="18" charset="0"/>
              </a:rPr>
              <a:t>时，它包括氮原子、氧原子、双键和单键。</a:t>
            </a:r>
            <a:r>
              <a:rPr lang="en-US" altLang="zh-CN" sz="1800" dirty="0">
                <a:effectLst/>
                <a:ea typeface="等线" panose="02010600030101010101" pitchFamily="2" charset="-122"/>
                <a:cs typeface="Times New Roman" panose="02020603050405020304" pitchFamily="18" charset="0"/>
              </a:rPr>
              <a:t>ii</a:t>
            </a:r>
            <a:r>
              <a:rPr lang="zh-CN" altLang="zh-CN" sz="1800" dirty="0">
                <a:effectLst/>
                <a:ea typeface="等线" panose="02010600030101010101" pitchFamily="2" charset="-122"/>
                <a:cs typeface="Times New Roman" panose="02020603050405020304" pitchFamily="18" charset="0"/>
              </a:rPr>
              <a:t>）我们提取该子图的统计特性，具体来说，我们计算中心节点周围（节点，边）对的出现次数，我们把它称为</a:t>
            </a:r>
            <a:r>
              <a:rPr lang="en-US" altLang="zh-CN" sz="1800" dirty="0">
                <a:effectLst/>
                <a:ea typeface="等线" panose="02010600030101010101" pitchFamily="2" charset="-122"/>
                <a:cs typeface="Times New Roman" panose="02020603050405020304" pitchFamily="18" charset="0"/>
              </a:rPr>
              <a:t>node-edge-counts</a:t>
            </a:r>
            <a:r>
              <a:rPr lang="zh-CN" altLang="zh-CN" sz="1800" dirty="0">
                <a:effectLst/>
                <a:ea typeface="等线" panose="02010600030101010101" pitchFamily="2" charset="-122"/>
                <a:cs typeface="Times New Roman" panose="02020603050405020304" pitchFamily="18" charset="0"/>
              </a:rPr>
              <a:t>。然后，我们按字母顺序列出所有节点边计数项，这构成了最终属性：</a:t>
            </a:r>
            <a:r>
              <a:rPr lang="en-US" altLang="zh-CN" sz="1800" dirty="0">
                <a:effectLst/>
                <a:ea typeface="等线" panose="02010600030101010101" pitchFamily="2" charset="-122"/>
                <a:cs typeface="Times New Roman" panose="02020603050405020304" pitchFamily="18" charset="0"/>
              </a:rPr>
              <a:t>e</a:t>
            </a:r>
            <a:r>
              <a:rPr lang="zh-CN" altLang="zh-CN" sz="1800" dirty="0">
                <a:effectLst/>
                <a:ea typeface="等线" panose="02010600030101010101" pitchFamily="2" charset="-122"/>
                <a:cs typeface="Times New Roman" panose="02020603050405020304" pitchFamily="18" charset="0"/>
              </a:rPr>
              <a:t>。</a:t>
            </a:r>
            <a:r>
              <a:rPr lang="en-US" altLang="zh-CN" sz="1800" dirty="0">
                <a:effectLst/>
                <a:ea typeface="等线" panose="02010600030101010101" pitchFamily="2" charset="-122"/>
                <a:cs typeface="Times New Roman" panose="02020603050405020304" pitchFamily="18" charset="0"/>
              </a:rPr>
              <a:t>G</a:t>
            </a:r>
            <a:r>
              <a:rPr lang="zh-CN" altLang="zh-CN" sz="1800" dirty="0">
                <a:effectLst/>
                <a:ea typeface="等线" panose="02010600030101010101" pitchFamily="2" charset="-122"/>
                <a:cs typeface="Times New Roman" panose="02020603050405020304" pitchFamily="18" charset="0"/>
              </a:rPr>
              <a:t>示例中的</a:t>
            </a:r>
            <a:r>
              <a:rPr lang="en-US" altLang="zh-CN" sz="1800" dirty="0">
                <a:effectLst/>
                <a:ea typeface="等线" panose="02010600030101010101" pitchFamily="2" charset="-122"/>
                <a:cs typeface="Times New Roman" panose="02020603050405020304" pitchFamily="18" charset="0"/>
              </a:rPr>
              <a:t>C_N-DOUBLE1_O-SINGLE1</a:t>
            </a:r>
            <a:r>
              <a:rPr lang="zh-CN" altLang="zh-CN" sz="1800" dirty="0">
                <a:effectLst/>
                <a:ea typeface="等线" panose="02010600030101010101" pitchFamily="2" charset="-122"/>
                <a:cs typeface="Times New Roman" panose="02020603050405020304" pitchFamily="18" charset="0"/>
              </a:rPr>
              <a:t>。这一步可以看作是一个聚类过程：子图根据提取的属性进行聚类，一个属性对应于具有相同统计属性的子图集</a:t>
            </a:r>
            <a:endParaRPr lang="zh-CN" altLang="en-US" dirty="0"/>
          </a:p>
        </p:txBody>
      </p:sp>
      <p:sp>
        <p:nvSpPr>
          <p:cNvPr id="4" name="灯片编号占位符 3"/>
          <p:cNvSpPr>
            <a:spLocks noGrp="1"/>
          </p:cNvSpPr>
          <p:nvPr>
            <p:ph type="sldNum" sz="quarter" idx="10"/>
          </p:nvPr>
        </p:nvSpPr>
        <p:spPr/>
        <p:txBody>
          <a:bodyPr/>
          <a:lstStyle/>
          <a:p>
            <a:pPr>
              <a:defRPr/>
            </a:pPr>
            <a:fld id="{25DE6574-9F1F-4C27-A420-92E929B1085F}" type="slidenum">
              <a:rPr lang="zh-CN" altLang="en-US" smtClean="0"/>
              <a:pPr>
                <a:defRPr/>
              </a:pPr>
              <a:t>24</a:t>
            </a:fld>
            <a:endParaRPr lang="zh-CN" altLang="en-US"/>
          </a:p>
        </p:txBody>
      </p:sp>
    </p:spTree>
    <p:extLst>
      <p:ext uri="{BB962C8B-B14F-4D97-AF65-F5344CB8AC3E}">
        <p14:creationId xmlns:p14="http://schemas.microsoft.com/office/powerpoint/2010/main" val="49553238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fontScale="92500"/>
          </a:bodyPr>
          <a:lstStyle/>
          <a:p>
            <a:pPr algn="l"/>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定义了上下文感知属性后，上下文属性预测任务的工作如下：给定一个分子图，将其输入</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GROVER</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编码器后，我们获得其原子和键的嵌入。假设随机选择原子</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v</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，其嵌入为</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hv</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。我们不想预测</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v</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的原子类型，而是希望</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hv</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可以对节点</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v</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周围的一些上下文信息进行编码。实现这一目标的方法是将</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hv</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输入一个非常简单的模型（例如一个全连接层），然后使用输出预测节点</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v</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的上下文属性。该预测是一个多分类预测问题（一个类对应一个上下文属性）。</a:t>
            </a:r>
            <a:b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br>
            <a:r>
              <a:rPr lang="zh-CN" altLang="en-US" sz="2800" b="0" i="0" dirty="0">
                <a:solidFill>
                  <a:srgbClr val="4D4D4D"/>
                </a:solidFill>
                <a:effectLst/>
                <a:latin typeface="-apple-system"/>
              </a:rPr>
              <a:t>于是，该论文没有用常规的像</a:t>
            </a:r>
            <a:r>
              <a:rPr lang="en-US" altLang="zh-CN" sz="2800" b="0" i="0" dirty="0" err="1">
                <a:solidFill>
                  <a:srgbClr val="4D4D4D"/>
                </a:solidFill>
                <a:effectLst/>
                <a:latin typeface="-apple-system"/>
              </a:rPr>
              <a:t>bert</a:t>
            </a:r>
            <a:r>
              <a:rPr lang="zh-CN" altLang="en-US" sz="2800" b="0" i="0" dirty="0">
                <a:solidFill>
                  <a:srgbClr val="4D4D4D"/>
                </a:solidFill>
                <a:effectLst/>
                <a:latin typeface="-apple-system"/>
              </a:rPr>
              <a:t>一样的单节点</a:t>
            </a:r>
            <a:r>
              <a:rPr lang="en-US" altLang="zh-CN" sz="2800" b="0" i="0" dirty="0">
                <a:solidFill>
                  <a:srgbClr val="4D4D4D"/>
                </a:solidFill>
                <a:effectLst/>
                <a:latin typeface="-apple-system"/>
              </a:rPr>
              <a:t>mask</a:t>
            </a:r>
            <a:r>
              <a:rPr lang="zh-CN" altLang="en-US" sz="2800" b="0" i="0" dirty="0">
                <a:solidFill>
                  <a:srgbClr val="4D4D4D"/>
                </a:solidFill>
                <a:effectLst/>
                <a:latin typeface="-apple-system"/>
              </a:rPr>
              <a:t>预测任务，而连续</a:t>
            </a:r>
            <a:r>
              <a:rPr lang="en-US" altLang="zh-CN" sz="2800" b="0" i="0" dirty="0">
                <a:solidFill>
                  <a:srgbClr val="4D4D4D"/>
                </a:solidFill>
                <a:effectLst/>
                <a:latin typeface="-apple-system"/>
              </a:rPr>
              <a:t>mask</a:t>
            </a:r>
            <a:r>
              <a:rPr lang="zh-CN" altLang="en-US" sz="2800" b="0" i="0" dirty="0">
                <a:solidFill>
                  <a:srgbClr val="4D4D4D"/>
                </a:solidFill>
                <a:effectLst/>
                <a:latin typeface="-apple-system"/>
              </a:rPr>
              <a:t>一些节点和边，然后让模型去预测出来，这样做增大了语义空间，使得模型的学习能力更强。</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4" name="灯片编号占位符 3"/>
          <p:cNvSpPr>
            <a:spLocks noGrp="1"/>
          </p:cNvSpPr>
          <p:nvPr>
            <p:ph type="sldNum" sz="quarter" idx="10"/>
          </p:nvPr>
        </p:nvSpPr>
        <p:spPr/>
        <p:txBody>
          <a:bodyPr/>
          <a:lstStyle/>
          <a:p>
            <a:pPr>
              <a:defRPr/>
            </a:pPr>
            <a:fld id="{25DE6574-9F1F-4C27-A420-92E929B1085F}" type="slidenum">
              <a:rPr lang="zh-CN" altLang="en-US" smtClean="0"/>
              <a:pPr>
                <a:defRPr/>
              </a:pPr>
              <a:t>25</a:t>
            </a:fld>
            <a:endParaRPr lang="zh-CN" altLang="en-US"/>
          </a:p>
        </p:txBody>
      </p:sp>
    </p:spTree>
    <p:extLst>
      <p:ext uri="{BB962C8B-B14F-4D97-AF65-F5344CB8AC3E}">
        <p14:creationId xmlns:p14="http://schemas.microsoft.com/office/powerpoint/2010/main" val="90305224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图级自监督任务也需要可靠廉价的标签。模体（</a:t>
            </a:r>
            <a:r>
              <a:rPr lang="en-US" altLang="zh-CN" dirty="0"/>
              <a:t>motif</a:t>
            </a:r>
            <a:r>
              <a:rPr lang="zh-CN" altLang="en-US" dirty="0"/>
              <a:t>）是输入图数据中的循环子图，在分子图数据中普遍存在。分子中一类重要的模体是功能团（</a:t>
            </a:r>
            <a:r>
              <a:rPr lang="en-US" altLang="zh-CN" dirty="0"/>
              <a:t>functional groups</a:t>
            </a:r>
            <a:r>
              <a:rPr lang="zh-CN" altLang="en-US" dirty="0"/>
              <a:t>），它编码分子丰富的领域知识，可以很容易地被专业软件检测到，如</a:t>
            </a:r>
            <a:r>
              <a:rPr lang="en-US" altLang="zh-CN" dirty="0" err="1"/>
              <a:t>RDKit</a:t>
            </a:r>
            <a:r>
              <a:rPr lang="zh-CN" altLang="en-US" dirty="0"/>
              <a:t>。模体预测任务可以表述为一个多标签分类问题，其中每个模体对应一个标签。对于一个特定的分子（抽象为图</a:t>
            </a:r>
            <a:r>
              <a:rPr lang="en-US" altLang="zh-CN" dirty="0"/>
              <a:t>G</a:t>
            </a:r>
            <a:r>
              <a:rPr lang="zh-CN" altLang="en-US" dirty="0"/>
              <a:t>），使用</a:t>
            </a:r>
            <a:r>
              <a:rPr lang="en-US" altLang="zh-CN" dirty="0" err="1"/>
              <a:t>RDKit</a:t>
            </a:r>
            <a:r>
              <a:rPr lang="zh-CN" altLang="en-US" dirty="0"/>
              <a:t>检测每个模体是否出现在图</a:t>
            </a:r>
            <a:r>
              <a:rPr lang="en-US" altLang="zh-CN" dirty="0"/>
              <a:t>G</a:t>
            </a:r>
            <a:r>
              <a:rPr lang="zh-CN" altLang="en-US" dirty="0"/>
              <a:t>中，然后将它们用作模体预测任务的目标。</a:t>
            </a:r>
          </a:p>
        </p:txBody>
      </p:sp>
      <p:sp>
        <p:nvSpPr>
          <p:cNvPr id="4" name="灯片编号占位符 3"/>
          <p:cNvSpPr>
            <a:spLocks noGrp="1"/>
          </p:cNvSpPr>
          <p:nvPr>
            <p:ph type="sldNum" sz="quarter" idx="10"/>
          </p:nvPr>
        </p:nvSpPr>
        <p:spPr/>
        <p:txBody>
          <a:bodyPr/>
          <a:lstStyle/>
          <a:p>
            <a:pPr>
              <a:defRPr/>
            </a:pPr>
            <a:fld id="{25DE6574-9F1F-4C27-A420-92E929B1085F}" type="slidenum">
              <a:rPr lang="zh-CN" altLang="en-US" smtClean="0"/>
              <a:pPr>
                <a:defRPr/>
              </a:pPr>
              <a:t>26</a:t>
            </a:fld>
            <a:endParaRPr lang="zh-CN" altLang="en-US"/>
          </a:p>
        </p:txBody>
      </p:sp>
    </p:spTree>
    <p:extLst>
      <p:ext uri="{BB962C8B-B14F-4D97-AF65-F5344CB8AC3E}">
        <p14:creationId xmlns:p14="http://schemas.microsoft.com/office/powerpoint/2010/main" val="327678935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接下来介绍本文的自监督任务设计。本文提出一个观点，关于什么是好的节点级自监督任务</a:t>
            </a:r>
          </a:p>
        </p:txBody>
      </p:sp>
      <p:sp>
        <p:nvSpPr>
          <p:cNvPr id="4" name="灯片编号占位符 3"/>
          <p:cNvSpPr>
            <a:spLocks noGrp="1"/>
          </p:cNvSpPr>
          <p:nvPr>
            <p:ph type="sldNum" sz="quarter" idx="10"/>
          </p:nvPr>
        </p:nvSpPr>
        <p:spPr/>
        <p:txBody>
          <a:bodyPr/>
          <a:lstStyle/>
          <a:p>
            <a:pPr>
              <a:defRPr/>
            </a:pPr>
            <a:fld id="{25DE6574-9F1F-4C27-A420-92E929B1085F}" type="slidenum">
              <a:rPr lang="zh-CN" altLang="en-US" smtClean="0"/>
              <a:pPr>
                <a:defRPr/>
              </a:pPr>
              <a:t>28</a:t>
            </a:fld>
            <a:endParaRPr lang="zh-CN" altLang="en-US"/>
          </a:p>
        </p:txBody>
      </p:sp>
    </p:spTree>
    <p:extLst>
      <p:ext uri="{BB962C8B-B14F-4D97-AF65-F5344CB8AC3E}">
        <p14:creationId xmlns:p14="http://schemas.microsoft.com/office/powerpoint/2010/main" val="214678225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Large</a:t>
            </a:r>
            <a:r>
              <a:rPr lang="zh-CN" altLang="en-US" dirty="0"/>
              <a:t>和</a:t>
            </a:r>
            <a:r>
              <a:rPr lang="en-US" altLang="zh-CN" dirty="0"/>
              <a:t>base</a:t>
            </a:r>
            <a:r>
              <a:rPr lang="zh-CN" altLang="en-US" dirty="0"/>
              <a:t>就是隐藏层维度不同，</a:t>
            </a:r>
            <a:r>
              <a:rPr lang="en-US" altLang="zh-CN" dirty="0"/>
              <a:t>large</a:t>
            </a:r>
            <a:r>
              <a:rPr lang="zh-CN" altLang="en-US" dirty="0"/>
              <a:t>更大，参数大概是后者两倍</a:t>
            </a:r>
            <a:br>
              <a:rPr lang="en-US" altLang="zh-CN" dirty="0"/>
            </a:br>
            <a:r>
              <a:rPr lang="zh-CN" altLang="zh-CN" sz="1800" dirty="0">
                <a:effectLst/>
                <a:ea typeface="等线" panose="02010600030101010101" pitchFamily="2" charset="-122"/>
                <a:cs typeface="Times New Roman" panose="02020603050405020304" pitchFamily="18" charset="0"/>
              </a:rPr>
              <a:t>我们根据</a:t>
            </a:r>
            <a:r>
              <a:rPr lang="en-US" altLang="zh-CN" sz="1800" dirty="0" err="1">
                <a:effectLst/>
                <a:ea typeface="等线" panose="02010600030101010101" pitchFamily="2" charset="-122"/>
                <a:cs typeface="Times New Roman" panose="02020603050405020304" pitchFamily="18" charset="0"/>
              </a:rPr>
              <a:t>MolecleNet</a:t>
            </a:r>
            <a:r>
              <a:rPr lang="en-US" altLang="zh-CN" sz="1800" dirty="0">
                <a:effectLst/>
                <a:ea typeface="等线" panose="02010600030101010101" pitchFamily="2" charset="-122"/>
                <a:cs typeface="Times New Roman" panose="02020603050405020304" pitchFamily="18" charset="0"/>
              </a:rPr>
              <a:t>[60]</a:t>
            </a:r>
            <a:r>
              <a:rPr lang="zh-CN" altLang="zh-CN" sz="1800" dirty="0">
                <a:effectLst/>
                <a:ea typeface="等线" panose="02010600030101010101" pitchFamily="2" charset="-122"/>
                <a:cs typeface="Times New Roman" panose="02020603050405020304" pitchFamily="18" charset="0"/>
              </a:rPr>
              <a:t>的</a:t>
            </a:r>
            <a:r>
              <a:rPr lang="en-US" altLang="zh-CN" sz="1800" dirty="0">
                <a:effectLst/>
                <a:ea typeface="等线" panose="02010600030101010101" pitchFamily="2" charset="-122"/>
                <a:cs typeface="Times New Roman" panose="02020603050405020304" pitchFamily="18" charset="0"/>
              </a:rPr>
              <a:t>10</a:t>
            </a:r>
            <a:r>
              <a:rPr lang="zh-CN" altLang="zh-CN" sz="1800" dirty="0">
                <a:effectLst/>
                <a:ea typeface="等线" panose="02010600030101010101" pitchFamily="2" charset="-122"/>
                <a:cs typeface="Times New Roman" panose="02020603050405020304" pitchFamily="18" charset="0"/>
              </a:rPr>
              <a:t>条流行基线和几种最新（</a:t>
            </a:r>
            <a:r>
              <a:rPr lang="en-US" altLang="zh-CN" sz="1800" dirty="0">
                <a:effectLst/>
                <a:ea typeface="等线" panose="02010600030101010101" pitchFamily="2" charset="-122"/>
                <a:cs typeface="Times New Roman" panose="02020603050405020304" pitchFamily="18" charset="0"/>
              </a:rPr>
              <a:t>STOAs</a:t>
            </a:r>
            <a:r>
              <a:rPr lang="zh-CN" altLang="zh-CN" sz="1800" dirty="0">
                <a:effectLst/>
                <a:ea typeface="等线" panose="02010600030101010101" pitchFamily="2" charset="-122"/>
                <a:cs typeface="Times New Roman" panose="02020603050405020304" pitchFamily="18" charset="0"/>
              </a:rPr>
              <a:t>）方法对</a:t>
            </a:r>
            <a:r>
              <a:rPr lang="en-US" altLang="zh-CN" sz="1800" dirty="0">
                <a:effectLst/>
                <a:ea typeface="等线" panose="02010600030101010101" pitchFamily="2" charset="-122"/>
                <a:cs typeface="Times New Roman" panose="02020603050405020304" pitchFamily="18" charset="0"/>
              </a:rPr>
              <a:t>GROVER</a:t>
            </a:r>
            <a:r>
              <a:rPr lang="zh-CN" altLang="zh-CN" sz="1800" dirty="0">
                <a:effectLst/>
                <a:ea typeface="等线" panose="02010600030101010101" pitchFamily="2" charset="-122"/>
                <a:cs typeface="Times New Roman" panose="02020603050405020304" pitchFamily="18" charset="0"/>
              </a:rPr>
              <a:t>进行了综合评估。其中，</a:t>
            </a:r>
            <a:r>
              <a:rPr lang="en-US" altLang="zh-CN" sz="1800" dirty="0" err="1">
                <a:effectLst/>
                <a:ea typeface="等线" panose="02010600030101010101" pitchFamily="2" charset="-122"/>
                <a:cs typeface="Times New Roman" panose="02020603050405020304" pitchFamily="18" charset="0"/>
              </a:rPr>
              <a:t>TF_Roubust</a:t>
            </a:r>
            <a:r>
              <a:rPr lang="en-US" altLang="zh-CN" sz="1800" dirty="0">
                <a:effectLst/>
                <a:ea typeface="等线" panose="02010600030101010101" pitchFamily="2" charset="-122"/>
                <a:cs typeface="Times New Roman" panose="02020603050405020304" pitchFamily="18" charset="0"/>
              </a:rPr>
              <a:t>[40]</a:t>
            </a:r>
            <a:r>
              <a:rPr lang="zh-CN" altLang="zh-CN" sz="1800" dirty="0">
                <a:effectLst/>
                <a:ea typeface="等线" panose="02010600030101010101" pitchFamily="2" charset="-122"/>
                <a:cs typeface="Times New Roman" panose="02020603050405020304" pitchFamily="18" charset="0"/>
              </a:rPr>
              <a:t>是一个以分子指纹为输入的基于</a:t>
            </a:r>
            <a:r>
              <a:rPr lang="en-US" altLang="zh-CN" sz="1800" dirty="0">
                <a:effectLst/>
                <a:ea typeface="等线" panose="02010600030101010101" pitchFamily="2" charset="-122"/>
                <a:cs typeface="Times New Roman" panose="02020603050405020304" pitchFamily="18" charset="0"/>
              </a:rPr>
              <a:t>DNN</a:t>
            </a:r>
            <a:r>
              <a:rPr lang="zh-CN" altLang="zh-CN" sz="1800" dirty="0">
                <a:effectLst/>
                <a:ea typeface="等线" panose="02010600030101010101" pitchFamily="2" charset="-122"/>
                <a:cs typeface="Times New Roman" panose="02020603050405020304" pitchFamily="18" charset="0"/>
              </a:rPr>
              <a:t>的多任务框架。</a:t>
            </a:r>
            <a:r>
              <a:rPr lang="en-US" altLang="zh-CN" sz="1800" dirty="0" err="1">
                <a:effectLst/>
                <a:ea typeface="等线" panose="02010600030101010101" pitchFamily="2" charset="-122"/>
                <a:cs typeface="Times New Roman" panose="02020603050405020304" pitchFamily="18" charset="0"/>
              </a:rPr>
              <a:t>GraphConv</a:t>
            </a:r>
            <a:r>
              <a:rPr lang="en-US" altLang="zh-CN" sz="1800" dirty="0">
                <a:effectLst/>
                <a:ea typeface="等线" panose="02010600030101010101" pitchFamily="2" charset="-122"/>
                <a:cs typeface="Times New Roman" panose="02020603050405020304" pitchFamily="18" charset="0"/>
              </a:rPr>
              <a:t> [24], Weave [23]</a:t>
            </a:r>
            <a:r>
              <a:rPr lang="zh-CN" altLang="zh-CN" sz="1800" dirty="0">
                <a:effectLst/>
                <a:ea typeface="等线" panose="02010600030101010101" pitchFamily="2" charset="-122"/>
                <a:cs typeface="Times New Roman" panose="02020603050405020304" pitchFamily="18" charset="0"/>
              </a:rPr>
              <a:t>和</a:t>
            </a:r>
            <a:r>
              <a:rPr lang="en-US" altLang="zh-CN" sz="1800" dirty="0" err="1">
                <a:effectLst/>
                <a:ea typeface="等线" panose="02010600030101010101" pitchFamily="2" charset="-122"/>
                <a:cs typeface="Times New Roman" panose="02020603050405020304" pitchFamily="18" charset="0"/>
              </a:rPr>
              <a:t>SchNet</a:t>
            </a:r>
            <a:r>
              <a:rPr lang="en-US" altLang="zh-CN" sz="1800" dirty="0">
                <a:effectLst/>
                <a:ea typeface="等线" panose="02010600030101010101" pitchFamily="2" charset="-122"/>
                <a:cs typeface="Times New Roman" panose="02020603050405020304" pitchFamily="18" charset="0"/>
              </a:rPr>
              <a:t>[45]</a:t>
            </a:r>
            <a:r>
              <a:rPr lang="zh-CN" altLang="zh-CN" sz="1800" dirty="0">
                <a:effectLst/>
                <a:ea typeface="等线" panose="02010600030101010101" pitchFamily="2" charset="-122"/>
                <a:cs typeface="Times New Roman" panose="02020603050405020304" pitchFamily="18" charset="0"/>
              </a:rPr>
              <a:t>是三种图卷积模型。</a:t>
            </a:r>
            <a:r>
              <a:rPr lang="en-US" altLang="zh-CN" sz="1800" dirty="0">
                <a:effectLst/>
                <a:ea typeface="等线" panose="02010600030101010101" pitchFamily="2" charset="-122"/>
                <a:cs typeface="Times New Roman" panose="02020603050405020304" pitchFamily="18" charset="0"/>
              </a:rPr>
              <a:t>MPNN[13]</a:t>
            </a:r>
            <a:r>
              <a:rPr lang="zh-CN" altLang="zh-CN" sz="1800" dirty="0">
                <a:effectLst/>
                <a:ea typeface="等线" panose="02010600030101010101" pitchFamily="2" charset="-122"/>
                <a:cs typeface="Times New Roman" panose="02020603050405020304" pitchFamily="18" charset="0"/>
              </a:rPr>
              <a:t>及其变体</a:t>
            </a:r>
            <a:r>
              <a:rPr lang="en-US" altLang="zh-CN" sz="1800" dirty="0">
                <a:effectLst/>
                <a:ea typeface="等线" panose="02010600030101010101" pitchFamily="2" charset="-122"/>
                <a:cs typeface="Times New Roman" panose="02020603050405020304" pitchFamily="18" charset="0"/>
              </a:rPr>
              <a:t>DMPNN[63]</a:t>
            </a:r>
            <a:r>
              <a:rPr lang="zh-CN" altLang="zh-CN" sz="1800" dirty="0">
                <a:effectLst/>
                <a:ea typeface="等线" panose="02010600030101010101" pitchFamily="2" charset="-122"/>
                <a:cs typeface="Times New Roman" panose="02020603050405020304" pitchFamily="18" charset="0"/>
              </a:rPr>
              <a:t>和</a:t>
            </a:r>
            <a:r>
              <a:rPr lang="en-US" altLang="zh-CN" sz="1800" dirty="0">
                <a:effectLst/>
                <a:ea typeface="等线" panose="02010600030101010101" pitchFamily="2" charset="-122"/>
                <a:cs typeface="Times New Roman" panose="02020603050405020304" pitchFamily="18" charset="0"/>
              </a:rPr>
              <a:t>MGCN[30]</a:t>
            </a:r>
            <a:r>
              <a:rPr lang="zh-CN" altLang="zh-CN" sz="1800" dirty="0">
                <a:effectLst/>
                <a:ea typeface="等线" panose="02010600030101010101" pitchFamily="2" charset="-122"/>
                <a:cs typeface="Times New Roman" panose="02020603050405020304" pitchFamily="18" charset="0"/>
              </a:rPr>
              <a:t>是考虑消息传递期间边特征的模型。</a:t>
            </a:r>
            <a:r>
              <a:rPr lang="en-US" altLang="zh-CN" sz="1800" dirty="0" err="1">
                <a:effectLst/>
                <a:ea typeface="等线" panose="02010600030101010101" pitchFamily="2" charset="-122"/>
                <a:cs typeface="Times New Roman" panose="02020603050405020304" pitchFamily="18" charset="0"/>
              </a:rPr>
              <a:t>AttentionFP</a:t>
            </a:r>
            <a:r>
              <a:rPr lang="en-US" altLang="zh-CN" sz="1800" dirty="0">
                <a:effectLst/>
                <a:ea typeface="等线" panose="02010600030101010101" pitchFamily="2" charset="-122"/>
                <a:cs typeface="Times New Roman" panose="02020603050405020304" pitchFamily="18" charset="0"/>
              </a:rPr>
              <a:t>[61]</a:t>
            </a:r>
            <a:r>
              <a:rPr lang="zh-CN" altLang="zh-CN" sz="1800" dirty="0">
                <a:effectLst/>
                <a:ea typeface="等线" panose="02010600030101010101" pitchFamily="2" charset="-122"/>
                <a:cs typeface="Times New Roman" panose="02020603050405020304" pitchFamily="18" charset="0"/>
              </a:rPr>
              <a:t>是</a:t>
            </a:r>
            <a:r>
              <a:rPr lang="en-US" altLang="zh-CN" sz="1800" dirty="0">
                <a:effectLst/>
                <a:ea typeface="等线" panose="02010600030101010101" pitchFamily="2" charset="-122"/>
                <a:cs typeface="Times New Roman" panose="02020603050405020304" pitchFamily="18" charset="0"/>
              </a:rPr>
              <a:t>GAT</a:t>
            </a:r>
            <a:r>
              <a:rPr lang="zh-CN" altLang="zh-CN" sz="1800" dirty="0">
                <a:effectLst/>
                <a:ea typeface="等线" panose="02010600030101010101" pitchFamily="2" charset="-122"/>
                <a:cs typeface="Times New Roman" panose="02020603050405020304" pitchFamily="18" charset="0"/>
              </a:rPr>
              <a:t>的一个扩展。具体来说，为了证明我们自我监督策略的威力，我们还将</a:t>
            </a:r>
            <a:r>
              <a:rPr lang="en-US" altLang="zh-CN" sz="1800" dirty="0">
                <a:effectLst/>
                <a:ea typeface="等线" panose="02010600030101010101" pitchFamily="2" charset="-122"/>
                <a:cs typeface="Times New Roman" panose="02020603050405020304" pitchFamily="18" charset="0"/>
              </a:rPr>
              <a:t>GROVER</a:t>
            </a:r>
            <a:r>
              <a:rPr lang="zh-CN" altLang="zh-CN" sz="1800" dirty="0">
                <a:effectLst/>
                <a:ea typeface="等线" panose="02010600030101010101" pitchFamily="2" charset="-122"/>
                <a:cs typeface="Times New Roman" panose="02020603050405020304" pitchFamily="18" charset="0"/>
              </a:rPr>
              <a:t>与两个预先训练的模型进行了比较：</a:t>
            </a:r>
            <a:r>
              <a:rPr lang="en-US" altLang="zh-CN" sz="1800" dirty="0">
                <a:effectLst/>
                <a:ea typeface="等线" panose="02010600030101010101" pitchFamily="2" charset="-122"/>
                <a:cs typeface="Times New Roman" panose="02020603050405020304" pitchFamily="18" charset="0"/>
              </a:rPr>
              <a:t>N-Gram[29]</a:t>
            </a:r>
            <a:r>
              <a:rPr lang="zh-CN" altLang="zh-CN" sz="1800" dirty="0">
                <a:effectLst/>
                <a:ea typeface="等线" panose="02010600030101010101" pitchFamily="2" charset="-122"/>
                <a:cs typeface="Times New Roman" panose="02020603050405020304" pitchFamily="18" charset="0"/>
              </a:rPr>
              <a:t>和</a:t>
            </a:r>
            <a:r>
              <a:rPr lang="en-US" altLang="zh-CN" sz="1800" dirty="0">
                <a:effectLst/>
                <a:ea typeface="等线" panose="02010600030101010101" pitchFamily="2" charset="-122"/>
                <a:cs typeface="Times New Roman" panose="02020603050405020304" pitchFamily="18" charset="0"/>
              </a:rPr>
              <a:t>Hu</a:t>
            </a:r>
            <a:r>
              <a:rPr lang="zh-CN" altLang="zh-CN" sz="1800" dirty="0">
                <a:effectLst/>
                <a:ea typeface="等线" panose="02010600030101010101" pitchFamily="2" charset="-122"/>
                <a:cs typeface="Times New Roman" panose="02020603050405020304" pitchFamily="18" charset="0"/>
              </a:rPr>
              <a:t>等人</a:t>
            </a:r>
            <a:r>
              <a:rPr lang="en-US" altLang="zh-CN" sz="1800" dirty="0">
                <a:effectLst/>
                <a:ea typeface="等线" panose="02010600030101010101" pitchFamily="2" charset="-122"/>
                <a:cs typeface="Times New Roman" panose="02020603050405020304" pitchFamily="18" charset="0"/>
              </a:rPr>
              <a:t>[18]</a:t>
            </a:r>
            <a:r>
              <a:rPr lang="zh-CN" altLang="zh-CN" sz="1800" dirty="0">
                <a:effectLst/>
                <a:ea typeface="等线" panose="02010600030101010101" pitchFamily="2" charset="-122"/>
                <a:cs typeface="Times New Roman" panose="02020603050405020304" pitchFamily="18" charset="0"/>
              </a:rPr>
              <a:t>。</a:t>
            </a:r>
            <a:endParaRPr lang="zh-CN" altLang="en-US" dirty="0"/>
          </a:p>
        </p:txBody>
      </p:sp>
      <p:sp>
        <p:nvSpPr>
          <p:cNvPr id="4" name="灯片编号占位符 3"/>
          <p:cNvSpPr>
            <a:spLocks noGrp="1"/>
          </p:cNvSpPr>
          <p:nvPr>
            <p:ph type="sldNum" sz="quarter" idx="10"/>
          </p:nvPr>
        </p:nvSpPr>
        <p:spPr/>
        <p:txBody>
          <a:bodyPr/>
          <a:lstStyle/>
          <a:p>
            <a:pPr>
              <a:defRPr/>
            </a:pPr>
            <a:fld id="{25DE6574-9F1F-4C27-A420-92E929B1085F}" type="slidenum">
              <a:rPr lang="zh-CN" altLang="en-US" smtClean="0"/>
              <a:pPr>
                <a:defRPr/>
              </a:pPr>
              <a:t>29</a:t>
            </a:fld>
            <a:endParaRPr lang="zh-CN" altLang="en-US"/>
          </a:p>
        </p:txBody>
      </p:sp>
    </p:spTree>
    <p:extLst>
      <p:ext uri="{BB962C8B-B14F-4D97-AF65-F5344CB8AC3E}">
        <p14:creationId xmlns:p14="http://schemas.microsoft.com/office/powerpoint/2010/main" val="4118847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接下来介绍本文的自监督任务设计。本文提出一个观点，关于什么是好的节点级自监督任务</a:t>
            </a:r>
          </a:p>
        </p:txBody>
      </p:sp>
      <p:sp>
        <p:nvSpPr>
          <p:cNvPr id="4" name="灯片编号占位符 3"/>
          <p:cNvSpPr>
            <a:spLocks noGrp="1"/>
          </p:cNvSpPr>
          <p:nvPr>
            <p:ph type="sldNum" sz="quarter" idx="10"/>
          </p:nvPr>
        </p:nvSpPr>
        <p:spPr/>
        <p:txBody>
          <a:bodyPr/>
          <a:lstStyle/>
          <a:p>
            <a:pPr>
              <a:defRPr/>
            </a:pPr>
            <a:fld id="{25DE6574-9F1F-4C27-A420-92E929B1085F}" type="slidenum">
              <a:rPr lang="zh-CN" altLang="en-US" smtClean="0"/>
              <a:pPr>
                <a:defRPr/>
              </a:pPr>
              <a:t>30</a:t>
            </a:fld>
            <a:endParaRPr lang="zh-CN" altLang="en-US"/>
          </a:p>
        </p:txBody>
      </p:sp>
    </p:spTree>
    <p:extLst>
      <p:ext uri="{BB962C8B-B14F-4D97-AF65-F5344CB8AC3E}">
        <p14:creationId xmlns:p14="http://schemas.microsoft.com/office/powerpoint/2010/main" val="258451679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接下来介绍本文的自监督任务设计。本文提出一个观点，关于什么是好的节点级自监督任务</a:t>
            </a:r>
          </a:p>
        </p:txBody>
      </p:sp>
      <p:sp>
        <p:nvSpPr>
          <p:cNvPr id="4" name="灯片编号占位符 3"/>
          <p:cNvSpPr>
            <a:spLocks noGrp="1"/>
          </p:cNvSpPr>
          <p:nvPr>
            <p:ph type="sldNum" sz="quarter" idx="10"/>
          </p:nvPr>
        </p:nvSpPr>
        <p:spPr/>
        <p:txBody>
          <a:bodyPr/>
          <a:lstStyle/>
          <a:p>
            <a:pPr>
              <a:defRPr/>
            </a:pPr>
            <a:fld id="{25DE6574-9F1F-4C27-A420-92E929B1085F}" type="slidenum">
              <a:rPr lang="zh-CN" altLang="en-US" smtClean="0"/>
              <a:pPr>
                <a:defRPr/>
              </a:pPr>
              <a:t>31</a:t>
            </a:fld>
            <a:endParaRPr lang="zh-CN" altLang="en-US"/>
          </a:p>
        </p:txBody>
      </p:sp>
    </p:spTree>
    <p:extLst>
      <p:ext uri="{BB962C8B-B14F-4D97-AF65-F5344CB8AC3E}">
        <p14:creationId xmlns:p14="http://schemas.microsoft.com/office/powerpoint/2010/main" val="35557195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从这个图我们可以看到这是非常自然的，分子中的原子看作图中的节点，原子之间的键看作边</a:t>
            </a:r>
          </a:p>
        </p:txBody>
      </p:sp>
      <p:sp>
        <p:nvSpPr>
          <p:cNvPr id="4" name="灯片编号占位符 3"/>
          <p:cNvSpPr>
            <a:spLocks noGrp="1"/>
          </p:cNvSpPr>
          <p:nvPr>
            <p:ph type="sldNum" sz="quarter" idx="10"/>
          </p:nvPr>
        </p:nvSpPr>
        <p:spPr/>
        <p:txBody>
          <a:bodyPr/>
          <a:lstStyle/>
          <a:p>
            <a:pPr>
              <a:defRPr/>
            </a:pPr>
            <a:fld id="{25DE6574-9F1F-4C27-A420-92E929B1085F}" type="slidenum">
              <a:rPr lang="zh-CN" altLang="en-US" smtClean="0"/>
              <a:pPr>
                <a:defRPr/>
              </a:pPr>
              <a:t>4</a:t>
            </a:fld>
            <a:endParaRPr lang="zh-CN" altLang="en-US"/>
          </a:p>
        </p:txBody>
      </p:sp>
    </p:spTree>
    <p:extLst>
      <p:ext uri="{BB962C8B-B14F-4D97-AF65-F5344CB8AC3E}">
        <p14:creationId xmlns:p14="http://schemas.microsoft.com/office/powerpoint/2010/main" val="131791690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接下来介绍本文的自监督任务设计。本文提出一个观点，关于什么是好的节点级自监督任务</a:t>
            </a:r>
          </a:p>
        </p:txBody>
      </p:sp>
      <p:sp>
        <p:nvSpPr>
          <p:cNvPr id="4" name="灯片编号占位符 3"/>
          <p:cNvSpPr>
            <a:spLocks noGrp="1"/>
          </p:cNvSpPr>
          <p:nvPr>
            <p:ph type="sldNum" sz="quarter" idx="10"/>
          </p:nvPr>
        </p:nvSpPr>
        <p:spPr/>
        <p:txBody>
          <a:bodyPr/>
          <a:lstStyle/>
          <a:p>
            <a:pPr>
              <a:defRPr/>
            </a:pPr>
            <a:fld id="{25DE6574-9F1F-4C27-A420-92E929B1085F}" type="slidenum">
              <a:rPr lang="zh-CN" altLang="en-US" smtClean="0"/>
              <a:pPr>
                <a:defRPr/>
              </a:pPr>
              <a:t>32</a:t>
            </a:fld>
            <a:endParaRPr lang="zh-CN" altLang="en-US"/>
          </a:p>
        </p:txBody>
      </p:sp>
    </p:spTree>
    <p:extLst>
      <p:ext uri="{BB962C8B-B14F-4D97-AF65-F5344CB8AC3E}">
        <p14:creationId xmlns:p14="http://schemas.microsoft.com/office/powerpoint/2010/main" val="359384501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25DE6574-9F1F-4C27-A420-92E929B1085F}" type="slidenum">
              <a:rPr lang="zh-CN" altLang="en-US" smtClean="0"/>
              <a:pPr>
                <a:defRPr/>
              </a:pPr>
              <a:t>33</a:t>
            </a:fld>
            <a:endParaRPr lang="zh-CN" altLang="en-US"/>
          </a:p>
        </p:txBody>
      </p:sp>
    </p:spTree>
    <p:extLst>
      <p:ext uri="{BB962C8B-B14F-4D97-AF65-F5344CB8AC3E}">
        <p14:creationId xmlns:p14="http://schemas.microsoft.com/office/powerpoint/2010/main" val="29412494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800" dirty="0">
                <a:effectLst/>
                <a:ea typeface="等线" panose="02010600030101010101" pitchFamily="2" charset="-122"/>
                <a:cs typeface="Times New Roman" panose="02020603050405020304" pitchFamily="18" charset="0"/>
              </a:rPr>
              <a:t>有两个问题阻碍了</a:t>
            </a:r>
            <a:r>
              <a:rPr lang="en-US" altLang="zh-CN" sz="1800" dirty="0">
                <a:effectLst/>
                <a:ea typeface="等线" panose="02010600030101010101" pitchFamily="2" charset="-122"/>
                <a:cs typeface="Times New Roman" panose="02020603050405020304" pitchFamily="18" charset="0"/>
              </a:rPr>
              <a:t>GNN</a:t>
            </a:r>
            <a:r>
              <a:rPr lang="zh-CN" altLang="zh-CN" sz="1800" dirty="0">
                <a:effectLst/>
                <a:ea typeface="等线" panose="02010600030101010101" pitchFamily="2" charset="-122"/>
                <a:cs typeface="Times New Roman" panose="02020603050405020304" pitchFamily="18" charset="0"/>
              </a:rPr>
              <a:t>在实际场景中的使用：（</a:t>
            </a:r>
            <a:r>
              <a:rPr lang="en-US" altLang="zh-CN" sz="1800" dirty="0">
                <a:effectLst/>
                <a:ea typeface="等线" panose="02010600030101010101" pitchFamily="2" charset="-122"/>
                <a:cs typeface="Times New Roman" panose="02020603050405020304" pitchFamily="18" charset="0"/>
              </a:rPr>
              <a:t>1</a:t>
            </a:r>
            <a:r>
              <a:rPr lang="zh-CN" altLang="zh-CN" sz="1800" dirty="0">
                <a:effectLst/>
                <a:ea typeface="等线" panose="02010600030101010101" pitchFamily="2" charset="-122"/>
                <a:cs typeface="Times New Roman" panose="02020603050405020304" pitchFamily="18" charset="0"/>
              </a:rPr>
              <a:t>）用于监督训练的标记分子不足</a:t>
            </a:r>
            <a:r>
              <a:rPr lang="en-US" altLang="zh-CN" sz="1800" dirty="0">
                <a:effectLst/>
                <a:ea typeface="等线" panose="02010600030101010101" pitchFamily="2" charset="-122"/>
                <a:cs typeface="Times New Roman" panose="02020603050405020304" pitchFamily="18" charset="0"/>
              </a:rPr>
              <a:t>(2</a:t>
            </a:r>
            <a:r>
              <a:rPr lang="zh-CN" altLang="zh-CN" sz="1800" dirty="0">
                <a:effectLst/>
                <a:ea typeface="等线" panose="02010600030101010101" pitchFamily="2" charset="-122"/>
                <a:cs typeface="Times New Roman" panose="02020603050405020304" pitchFamily="18" charset="0"/>
              </a:rPr>
              <a:t>） 对新合成分子的泛化能力差</a:t>
            </a:r>
            <a:endParaRPr lang="en-US" altLang="zh-CN" sz="1800" dirty="0">
              <a:effectLst/>
              <a:ea typeface="等线" panose="02010600030101010101" pitchFamily="2" charset="-122"/>
              <a:cs typeface="Times New Roman" panose="02020603050405020304" pitchFamily="18"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a:t>尽管取得了卓有成效的进展，但有两个问题仍然阻碍了深度学习在实际场景中的应用：（</a:t>
            </a:r>
            <a:r>
              <a:rPr lang="en-US" altLang="zh-CN" dirty="0"/>
              <a:t>1</a:t>
            </a:r>
            <a:r>
              <a:rPr lang="zh-CN" altLang="en-US" dirty="0"/>
              <a:t>）分子任务的标记数据不足</a:t>
            </a:r>
            <a:r>
              <a:rPr lang="en-US" altLang="zh-CN" dirty="0"/>
              <a:t>(2</a:t>
            </a:r>
            <a:r>
              <a:rPr lang="zh-CN" altLang="en-US" dirty="0"/>
              <a:t>） 在巨大的化学空间中，模型的泛化能力较差。与其他具有丰富源标记数据的领域（如图像分类）不同，获得分子性质的标记需要湿实验室实验，这既耗时又耗费资源。因此，大多数公共分子基准包含的标签远远不够。在这些基准上进行深入学习容易出现过度拟合，学习的模型很难处理分布外的分子。</a:t>
            </a:r>
            <a:endParaRPr lang="en-US" altLang="zh-CN"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a:t>本文提出的</a:t>
            </a:r>
            <a:r>
              <a:rPr lang="en-US" altLang="zh-CN" dirty="0"/>
              <a:t>GROVER</a:t>
            </a:r>
            <a:r>
              <a:rPr lang="zh-CN" altLang="en-US" dirty="0"/>
              <a:t>模型主要是为了解决这两个问题</a:t>
            </a:r>
            <a:br>
              <a:rPr lang="en-US" altLang="zh-CN" dirty="0"/>
            </a:br>
            <a:r>
              <a:rPr lang="zh-CN" altLang="en-US" dirty="0">
                <a:effectLst/>
                <a:latin typeface="Arial" panose="020B0604020202020204" pitchFamily="34" charset="0"/>
              </a:rPr>
              <a:t>这一问题在化学和生物学等科学领域的重要图形数据集中更加严重，这些领域的数据标记（如湿实验室中的生物实验）是资源密集型和时间密集型的（</a:t>
            </a:r>
            <a:r>
              <a:rPr lang="en-US" altLang="zh-CN" dirty="0" err="1">
                <a:effectLst/>
                <a:latin typeface="Arial" panose="020B0604020202020204" pitchFamily="34" charset="0"/>
              </a:rPr>
              <a:t>Ztinik</a:t>
            </a:r>
            <a:r>
              <a:rPr lang="zh-CN" altLang="en-US" dirty="0">
                <a:effectLst/>
                <a:latin typeface="Arial" panose="020B0604020202020204" pitchFamily="34" charset="0"/>
              </a:rPr>
              <a:t>等人，</a:t>
            </a:r>
            <a:r>
              <a:rPr lang="en-US" altLang="zh-CN" dirty="0">
                <a:effectLst/>
                <a:latin typeface="Arial" panose="020B0604020202020204" pitchFamily="34" charset="0"/>
              </a:rPr>
              <a:t>2018</a:t>
            </a:r>
            <a:r>
              <a:rPr lang="zh-CN" altLang="en-US" dirty="0">
                <a:effectLst/>
                <a:latin typeface="Arial" panose="020B0604020202020204" pitchFamily="34" charset="0"/>
              </a:rPr>
              <a:t>年）。其次，来自真实应用程序的图形数据通常包含分布外样本，这意味着训练集中的图形在结构上与测试集中的图形非常不同。分布外预测在现实世界的图形数据集中很常见，例如，当一个人想要预测一个全新的、刚刚合成的分子的化学性质时，它不同于迄今为止合成的所有分子，因此也不同于训练集中的所有分子。</a:t>
            </a:r>
            <a:endParaRPr lang="zh-CN" altLang="en-US" dirty="0"/>
          </a:p>
        </p:txBody>
      </p:sp>
      <p:sp>
        <p:nvSpPr>
          <p:cNvPr id="4" name="灯片编号占位符 3"/>
          <p:cNvSpPr>
            <a:spLocks noGrp="1"/>
          </p:cNvSpPr>
          <p:nvPr>
            <p:ph type="sldNum" sz="quarter" idx="10"/>
          </p:nvPr>
        </p:nvSpPr>
        <p:spPr/>
        <p:txBody>
          <a:bodyPr/>
          <a:lstStyle/>
          <a:p>
            <a:pPr>
              <a:defRPr/>
            </a:pPr>
            <a:fld id="{25DE6574-9F1F-4C27-A420-92E929B1085F}" type="slidenum">
              <a:rPr lang="zh-CN" altLang="en-US" smtClean="0"/>
              <a:pPr>
                <a:defRPr/>
              </a:pPr>
              <a:t>5</a:t>
            </a:fld>
            <a:endParaRPr lang="zh-CN" altLang="en-US"/>
          </a:p>
        </p:txBody>
      </p:sp>
    </p:spTree>
    <p:extLst>
      <p:ext uri="{BB962C8B-B14F-4D97-AF65-F5344CB8AC3E}">
        <p14:creationId xmlns:p14="http://schemas.microsoft.com/office/powerpoint/2010/main" val="16208558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fontScale="92500" lnSpcReduction="10000"/>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sz="1800" dirty="0">
                <a:effectLst/>
                <a:ea typeface="等线" panose="02010600030101010101" pitchFamily="2" charset="-122"/>
                <a:cs typeface="Times New Roman" panose="02020603050405020304" pitchFamily="18" charset="0"/>
              </a:rPr>
              <a:t>为了解决这两个问题，我们提出了一个新的框架</a:t>
            </a:r>
            <a:r>
              <a:rPr lang="en-US" altLang="zh-CN" sz="1800" dirty="0">
                <a:effectLst/>
                <a:ea typeface="等线" panose="02010600030101010101" pitchFamily="2" charset="-122"/>
                <a:cs typeface="Times New Roman" panose="02020603050405020304" pitchFamily="18" charset="0"/>
              </a:rPr>
              <a:t>GROVER</a:t>
            </a:r>
            <a:r>
              <a:rPr lang="zh-CN" altLang="en-US" sz="1800" dirty="0">
                <a:effectLst/>
                <a:ea typeface="等线" panose="02010600030101010101" pitchFamily="2" charset="-122"/>
                <a:cs typeface="Times New Roman" panose="02020603050405020304" pitchFamily="18" charset="0"/>
              </a:rPr>
              <a:t>，它代表来自自监督消息传递</a:t>
            </a:r>
            <a:r>
              <a:rPr lang="en-US" altLang="zh-CN" sz="1800" dirty="0">
                <a:effectLst/>
                <a:ea typeface="等线" panose="02010600030101010101" pitchFamily="2" charset="-122"/>
                <a:cs typeface="Times New Roman" panose="02020603050405020304" pitchFamily="18" charset="0"/>
              </a:rPr>
              <a:t>transformer</a:t>
            </a:r>
            <a:r>
              <a:rPr lang="zh-CN" altLang="en-US" sz="1800" dirty="0">
                <a:effectLst/>
                <a:ea typeface="等线" panose="02010600030101010101" pitchFamily="2" charset="-122"/>
                <a:cs typeface="Times New Roman" panose="02020603050405020304" pitchFamily="18" charset="0"/>
              </a:rPr>
              <a:t>的图表示。通过精心设计的节点、边和图级别的自我监督任务，</a:t>
            </a:r>
            <a:r>
              <a:rPr lang="en-US" altLang="zh-CN" sz="1800" dirty="0">
                <a:effectLst/>
                <a:ea typeface="等线" panose="02010600030101010101" pitchFamily="2" charset="-122"/>
                <a:cs typeface="Times New Roman" panose="02020603050405020304" pitchFamily="18" charset="0"/>
              </a:rPr>
              <a:t>GROVER</a:t>
            </a:r>
            <a:r>
              <a:rPr lang="zh-CN" altLang="en-US" sz="1800" dirty="0">
                <a:effectLst/>
                <a:ea typeface="等线" panose="02010600030101010101" pitchFamily="2" charset="-122"/>
                <a:cs typeface="Times New Roman" panose="02020603050405020304" pitchFamily="18" charset="0"/>
              </a:rPr>
              <a:t>可以从大量未标记的分子数据中学习分子的丰富结构和语义信息。相反，为了对如此复杂的信息进行编码，</a:t>
            </a:r>
            <a:r>
              <a:rPr lang="en-US" altLang="zh-CN" sz="1800" dirty="0">
                <a:effectLst/>
                <a:ea typeface="等线" panose="02010600030101010101" pitchFamily="2" charset="-122"/>
                <a:cs typeface="Times New Roman" panose="02020603050405020304" pitchFamily="18" charset="0"/>
              </a:rPr>
              <a:t>GROVER</a:t>
            </a:r>
            <a:r>
              <a:rPr lang="zh-CN" altLang="en-US" sz="1800" dirty="0">
                <a:effectLst/>
                <a:ea typeface="等线" panose="02010600030101010101" pitchFamily="2" charset="-122"/>
                <a:cs typeface="Times New Roman" panose="02020603050405020304" pitchFamily="18" charset="0"/>
              </a:rPr>
              <a:t>将消息传递网络集成到</a:t>
            </a:r>
            <a:r>
              <a:rPr lang="en-US" altLang="zh-CN" sz="1800" dirty="0">
                <a:effectLst/>
                <a:ea typeface="等线" panose="02010600030101010101" pitchFamily="2" charset="-122"/>
                <a:cs typeface="Times New Roman" panose="02020603050405020304" pitchFamily="18" charset="0"/>
              </a:rPr>
              <a:t>Transformer</a:t>
            </a:r>
            <a:r>
              <a:rPr lang="zh-CN" altLang="en-US" sz="1800" dirty="0">
                <a:effectLst/>
                <a:ea typeface="等线" panose="02010600030101010101" pitchFamily="2" charset="-122"/>
                <a:cs typeface="Times New Roman" panose="02020603050405020304" pitchFamily="18" charset="0"/>
              </a:rPr>
              <a:t>风格的体系结构中，以提供一类更具表现力的分子编码器。</a:t>
            </a:r>
            <a:r>
              <a:rPr lang="en-US" altLang="zh-CN" sz="1800" dirty="0">
                <a:effectLst/>
                <a:ea typeface="等线" panose="02010600030101010101" pitchFamily="2" charset="-122"/>
                <a:cs typeface="Times New Roman" panose="02020603050405020304" pitchFamily="18" charset="0"/>
              </a:rPr>
              <a:t>GROVER</a:t>
            </a:r>
            <a:r>
              <a:rPr lang="zh-CN" altLang="en-US" sz="1800" dirty="0">
                <a:effectLst/>
                <a:ea typeface="等线" panose="02010600030101010101" pitchFamily="2" charset="-122"/>
                <a:cs typeface="Times New Roman" panose="02020603050405020304" pitchFamily="18" charset="0"/>
              </a:rPr>
              <a:t>的灵活性使其能够在大规模分子数据集上有效地进行训练，而无需任何监督，从而对上述两个问题免疫。我们在</a:t>
            </a:r>
            <a:r>
              <a:rPr lang="en-US" altLang="zh-CN" sz="1800" dirty="0">
                <a:effectLst/>
                <a:ea typeface="等线" panose="02010600030101010101" pitchFamily="2" charset="-122"/>
                <a:cs typeface="Times New Roman" panose="02020603050405020304" pitchFamily="18" charset="0"/>
              </a:rPr>
              <a:t>1000</a:t>
            </a:r>
            <a:r>
              <a:rPr lang="zh-CN" altLang="en-US" sz="1800" dirty="0">
                <a:effectLst/>
                <a:ea typeface="等线" panose="02010600030101010101" pitchFamily="2" charset="-122"/>
                <a:cs typeface="Times New Roman" panose="02020603050405020304" pitchFamily="18" charset="0"/>
              </a:rPr>
              <a:t>万个未标记分子上对</a:t>
            </a:r>
            <a:r>
              <a:rPr lang="en-US" altLang="zh-CN" sz="1800" dirty="0">
                <a:effectLst/>
                <a:ea typeface="等线" panose="02010600030101010101" pitchFamily="2" charset="-122"/>
                <a:cs typeface="Times New Roman" panose="02020603050405020304" pitchFamily="18" charset="0"/>
              </a:rPr>
              <a:t>GROVER</a:t>
            </a:r>
            <a:r>
              <a:rPr lang="zh-CN" altLang="en-US" sz="1800" dirty="0">
                <a:effectLst/>
                <a:ea typeface="等线" panose="02010600030101010101" pitchFamily="2" charset="-122"/>
                <a:cs typeface="Times New Roman" panose="02020603050405020304" pitchFamily="18" charset="0"/>
              </a:rPr>
              <a:t>进行了</a:t>
            </a:r>
            <a:r>
              <a:rPr lang="en-US" altLang="zh-CN" sz="1800" dirty="0">
                <a:effectLst/>
                <a:ea typeface="等线" panose="02010600030101010101" pitchFamily="2" charset="-122"/>
                <a:cs typeface="Times New Roman" panose="02020603050405020304" pitchFamily="18" charset="0"/>
              </a:rPr>
              <a:t>1</a:t>
            </a:r>
            <a:r>
              <a:rPr lang="zh-CN" altLang="en-US" sz="1800" dirty="0">
                <a:effectLst/>
                <a:ea typeface="等线" panose="02010600030101010101" pitchFamily="2" charset="-122"/>
                <a:cs typeface="Times New Roman" panose="02020603050405020304" pitchFamily="18" charset="0"/>
              </a:rPr>
              <a:t>亿个参数的预训练，这是分子表征学习中最大的</a:t>
            </a:r>
            <a:r>
              <a:rPr lang="en-US" altLang="zh-CN" sz="1800" dirty="0">
                <a:effectLst/>
                <a:ea typeface="等线" panose="02010600030101010101" pitchFamily="2" charset="-122"/>
                <a:cs typeface="Times New Roman" panose="02020603050405020304" pitchFamily="18" charset="0"/>
              </a:rPr>
              <a:t>GNN</a:t>
            </a:r>
            <a:r>
              <a:rPr lang="zh-CN" altLang="en-US" sz="1800" dirty="0">
                <a:effectLst/>
                <a:ea typeface="等线" panose="02010600030101010101" pitchFamily="2" charset="-122"/>
                <a:cs typeface="Times New Roman" panose="02020603050405020304" pitchFamily="18" charset="0"/>
              </a:rPr>
              <a:t>和最大的训练数据集。然后，我们利用预先训练的</a:t>
            </a:r>
            <a:r>
              <a:rPr lang="en-US" altLang="zh-CN" sz="1800" dirty="0">
                <a:effectLst/>
                <a:ea typeface="等线" panose="02010600030101010101" pitchFamily="2" charset="-122"/>
                <a:cs typeface="Times New Roman" panose="02020603050405020304" pitchFamily="18" charset="0"/>
              </a:rPr>
              <a:t>GROVER</a:t>
            </a:r>
            <a:r>
              <a:rPr lang="zh-CN" altLang="en-US" sz="1800" dirty="0">
                <a:effectLst/>
                <a:ea typeface="等线" panose="02010600030101010101" pitchFamily="2" charset="-122"/>
                <a:cs typeface="Times New Roman" panose="02020603050405020304" pitchFamily="18" charset="0"/>
              </a:rPr>
              <a:t>进行分子性质预测，然后进行特定任务的微调，在</a:t>
            </a:r>
            <a:r>
              <a:rPr lang="en-US" altLang="zh-CN" sz="1800" dirty="0">
                <a:effectLst/>
                <a:ea typeface="等线" panose="02010600030101010101" pitchFamily="2" charset="-122"/>
                <a:cs typeface="Times New Roman" panose="02020603050405020304" pitchFamily="18" charset="0"/>
              </a:rPr>
              <a:t>11</a:t>
            </a:r>
            <a:r>
              <a:rPr lang="zh-CN" altLang="en-US" sz="1800" dirty="0">
                <a:effectLst/>
                <a:ea typeface="等线" panose="02010600030101010101" pitchFamily="2" charset="-122"/>
                <a:cs typeface="Times New Roman" panose="02020603050405020304" pitchFamily="18" charset="0"/>
              </a:rPr>
              <a:t>个具有挑战性的基准上，我们观察到当前最先进的方法有了巨大的改进（平均超过</a:t>
            </a:r>
            <a:r>
              <a:rPr lang="en-US" altLang="zh-CN" sz="1800" dirty="0">
                <a:effectLst/>
                <a:ea typeface="等线" panose="02010600030101010101" pitchFamily="2" charset="-122"/>
                <a:cs typeface="Times New Roman" panose="02020603050405020304" pitchFamily="18" charset="0"/>
              </a:rPr>
              <a:t>6%</a:t>
            </a:r>
            <a:r>
              <a:rPr lang="zh-CN" altLang="en-US" sz="1800" dirty="0">
                <a:effectLst/>
                <a:ea typeface="等线" panose="02010600030101010101" pitchFamily="2" charset="-122"/>
                <a:cs typeface="Times New Roman" panose="02020603050405020304" pitchFamily="18" charset="0"/>
              </a:rPr>
              <a:t>）。我们获得的见解是，精心设计的自监督损失和大的表现力强的预训练模型在提升表现方面具有巨大潜力。</a:t>
            </a:r>
            <a:endParaRPr lang="zh-CN" altLang="en-US" dirty="0"/>
          </a:p>
        </p:txBody>
      </p:sp>
      <p:sp>
        <p:nvSpPr>
          <p:cNvPr id="4" name="灯片编号占位符 3"/>
          <p:cNvSpPr>
            <a:spLocks noGrp="1"/>
          </p:cNvSpPr>
          <p:nvPr>
            <p:ph type="sldNum" sz="quarter" idx="10"/>
          </p:nvPr>
        </p:nvSpPr>
        <p:spPr/>
        <p:txBody>
          <a:bodyPr/>
          <a:lstStyle/>
          <a:p>
            <a:pPr>
              <a:defRPr/>
            </a:pPr>
            <a:fld id="{25DE6574-9F1F-4C27-A420-92E929B1085F}" type="slidenum">
              <a:rPr lang="zh-CN" altLang="en-US" smtClean="0"/>
              <a:pPr>
                <a:defRPr/>
              </a:pPr>
              <a:t>6</a:t>
            </a:fld>
            <a:endParaRPr lang="zh-CN" altLang="en-US"/>
          </a:p>
        </p:txBody>
      </p:sp>
    </p:spTree>
    <p:extLst>
      <p:ext uri="{BB962C8B-B14F-4D97-AF65-F5344CB8AC3E}">
        <p14:creationId xmlns:p14="http://schemas.microsoft.com/office/powerpoint/2010/main" val="34462283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25DE6574-9F1F-4C27-A420-92E929B1085F}" type="slidenum">
              <a:rPr lang="zh-CN" altLang="en-US" smtClean="0"/>
              <a:pPr>
                <a:defRPr/>
              </a:pPr>
              <a:t>7</a:t>
            </a:fld>
            <a:endParaRPr lang="zh-CN" altLang="en-US"/>
          </a:p>
        </p:txBody>
      </p:sp>
    </p:spTree>
    <p:extLst>
      <p:ext uri="{BB962C8B-B14F-4D97-AF65-F5344CB8AC3E}">
        <p14:creationId xmlns:p14="http://schemas.microsoft.com/office/powerpoint/2010/main" val="37311895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因为</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GROVER</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是基于</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transformer</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架构和</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GNN</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提出的，这里我也简单介绍一下图上的监督学习，</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GNN</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以及</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transformer</a:t>
            </a:r>
            <a:endPar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4" name="灯片编号占位符 3"/>
          <p:cNvSpPr>
            <a:spLocks noGrp="1"/>
          </p:cNvSpPr>
          <p:nvPr>
            <p:ph type="sldNum" sz="quarter" idx="10"/>
          </p:nvPr>
        </p:nvSpPr>
        <p:spPr/>
        <p:txBody>
          <a:bodyPr/>
          <a:lstStyle/>
          <a:p>
            <a:pPr>
              <a:defRPr/>
            </a:pPr>
            <a:fld id="{25DE6574-9F1F-4C27-A420-92E929B1085F}" type="slidenum">
              <a:rPr lang="zh-CN" altLang="en-US" smtClean="0"/>
              <a:pPr>
                <a:defRPr/>
              </a:pPr>
              <a:t>8</a:t>
            </a:fld>
            <a:endParaRPr lang="zh-CN" altLang="en-US"/>
          </a:p>
        </p:txBody>
      </p:sp>
    </p:spTree>
    <p:extLst>
      <p:ext uri="{BB962C8B-B14F-4D97-AF65-F5344CB8AC3E}">
        <p14:creationId xmlns:p14="http://schemas.microsoft.com/office/powerpoint/2010/main" val="22324983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因为</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GROVER</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是基于</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transformer</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架构和</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GNN</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提出的，这里我也简单介绍一下图上的监督学习，</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GNN</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以及</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transformer</a:t>
            </a:r>
            <a:endPar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4" name="灯片编号占位符 3"/>
          <p:cNvSpPr>
            <a:spLocks noGrp="1"/>
          </p:cNvSpPr>
          <p:nvPr>
            <p:ph type="sldNum" sz="quarter" idx="10"/>
          </p:nvPr>
        </p:nvSpPr>
        <p:spPr/>
        <p:txBody>
          <a:bodyPr/>
          <a:lstStyle/>
          <a:p>
            <a:pPr>
              <a:defRPr/>
            </a:pPr>
            <a:fld id="{25DE6574-9F1F-4C27-A420-92E929B1085F}" type="slidenum">
              <a:rPr lang="zh-CN" altLang="en-US" smtClean="0"/>
              <a:pPr>
                <a:defRPr/>
              </a:pPr>
              <a:t>9</a:t>
            </a:fld>
            <a:endParaRPr lang="zh-CN" altLang="en-US"/>
          </a:p>
        </p:txBody>
      </p:sp>
    </p:spTree>
    <p:extLst>
      <p:ext uri="{BB962C8B-B14F-4D97-AF65-F5344CB8AC3E}">
        <p14:creationId xmlns:p14="http://schemas.microsoft.com/office/powerpoint/2010/main" val="4866382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近年来，</a:t>
            </a:r>
            <a:r>
              <a:rPr lang="en-US" altLang="zh-CN" dirty="0"/>
              <a:t>GNNs</a:t>
            </a:r>
            <a:r>
              <a:rPr lang="zh-CN" altLang="en-US" dirty="0"/>
              <a:t>在各个领域受到了极大的关注，如知识图谱、社交网络和药物发现。</a:t>
            </a:r>
            <a:r>
              <a:rPr lang="en-US" altLang="zh-CN" dirty="0"/>
              <a:t>GNNs</a:t>
            </a:r>
            <a:r>
              <a:rPr lang="zh-CN" altLang="en-US" dirty="0"/>
              <a:t>的关键性操作就是如何将信息进行传递，这涉及图中节点之间的消息传递</a:t>
            </a:r>
            <a:r>
              <a:rPr lang="en-US" altLang="zh-CN" dirty="0"/>
              <a:t>(</a:t>
            </a:r>
            <a:r>
              <a:rPr lang="zh-CN" altLang="en-US" dirty="0"/>
              <a:t>也称为邻域聚合</a:t>
            </a:r>
            <a:r>
              <a:rPr lang="en-US" altLang="zh-CN" dirty="0"/>
              <a:t>)</a:t>
            </a:r>
            <a:r>
              <a:rPr lang="zh-CN" altLang="en-US" dirty="0"/>
              <a:t>。消息传递操作通过聚集目标节点</a:t>
            </a:r>
            <a:r>
              <a:rPr lang="en-US" altLang="zh-CN" dirty="0"/>
              <a:t>v </a:t>
            </a:r>
            <a:r>
              <a:rPr lang="en-US" altLang="zh-CN" dirty="0" err="1"/>
              <a:t>vv</a:t>
            </a:r>
            <a:r>
              <a:rPr lang="zh-CN" altLang="en-US" dirty="0"/>
              <a:t>的相邻节点和边的隐藏状态，迭代地更新节点</a:t>
            </a:r>
            <a:r>
              <a:rPr lang="en-US" altLang="zh-CN" dirty="0"/>
              <a:t>v </a:t>
            </a:r>
            <a:r>
              <a:rPr lang="en-US" altLang="zh-CN" dirty="0" err="1"/>
              <a:t>vv</a:t>
            </a:r>
            <a:r>
              <a:rPr lang="zh-CN" altLang="en-US" dirty="0"/>
              <a:t>的隐藏状态</a:t>
            </a:r>
            <a:r>
              <a:rPr lang="en-US" altLang="zh-CN" dirty="0"/>
              <a:t>h v </a:t>
            </a:r>
            <a:r>
              <a:rPr lang="en-US" altLang="zh-CN" dirty="0" err="1"/>
              <a:t>h_vh</a:t>
            </a:r>
            <a:r>
              <a:rPr lang="en-US" altLang="zh-CN" dirty="0"/>
              <a:t> v​ </a:t>
            </a:r>
            <a:r>
              <a:rPr lang="zh-CN" altLang="en-US" dirty="0"/>
              <a:t>。一般来说，消息传递过程涉及多次迭代，每次迭代可以进一步划分为多跳（</a:t>
            </a:r>
            <a:r>
              <a:rPr lang="en-US" altLang="zh-CN" dirty="0"/>
              <a:t>multi-hops</a:t>
            </a:r>
            <a:r>
              <a:rPr lang="zh-CN" altLang="en-US" dirty="0"/>
              <a:t>）。假设有</a:t>
            </a:r>
            <a:r>
              <a:rPr lang="en-US" altLang="zh-CN" dirty="0"/>
              <a:t>L LL</a:t>
            </a:r>
            <a:r>
              <a:rPr lang="zh-CN" altLang="en-US" dirty="0"/>
              <a:t>次迭代，</a:t>
            </a:r>
            <a:r>
              <a:rPr lang="en-US" altLang="zh-CN" dirty="0"/>
              <a:t>L LL</a:t>
            </a:r>
            <a:r>
              <a:rPr lang="zh-CN" altLang="en-US" dirty="0"/>
              <a:t>包含</a:t>
            </a:r>
            <a:r>
              <a:rPr lang="en-US" altLang="zh-CN" dirty="0"/>
              <a:t>K L K_LK L​ </a:t>
            </a:r>
            <a:r>
              <a:rPr lang="zh-CN" altLang="en-US" dirty="0"/>
              <a:t>个跳。在迭代</a:t>
            </a:r>
            <a:r>
              <a:rPr lang="en-US" altLang="zh-CN" dirty="0"/>
              <a:t>l </a:t>
            </a:r>
            <a:r>
              <a:rPr lang="en-US" altLang="zh-CN" dirty="0" err="1"/>
              <a:t>ll</a:t>
            </a:r>
            <a:r>
              <a:rPr lang="zh-CN" altLang="en-US" dirty="0"/>
              <a:t>中，第</a:t>
            </a:r>
            <a:r>
              <a:rPr lang="en-US" altLang="zh-CN" dirty="0"/>
              <a:t>k kk</a:t>
            </a:r>
            <a:r>
              <a:rPr lang="zh-CN" altLang="en-US" dirty="0"/>
              <a:t>跳可以被公式化为</a:t>
            </a:r>
            <a:br>
              <a:rPr lang="en-US" altLang="zh-CN" dirty="0"/>
            </a:br>
            <a:r>
              <a:rPr lang="zh-CN" altLang="en-US" b="0" i="0" dirty="0">
                <a:solidFill>
                  <a:srgbClr val="4D4D4D"/>
                </a:solidFill>
                <a:effectLst/>
                <a:latin typeface="-apple-system"/>
              </a:rPr>
              <a:t>聚合的方法：</a:t>
            </a:r>
            <a:r>
              <a:rPr lang="en-US" altLang="zh-CN" b="0" i="0" dirty="0">
                <a:solidFill>
                  <a:srgbClr val="4D4D4D"/>
                </a:solidFill>
                <a:effectLst/>
                <a:latin typeface="-apple-system"/>
              </a:rPr>
              <a:t>mean</a:t>
            </a:r>
            <a:r>
              <a:rPr lang="zh-CN" altLang="en-US" b="0" i="0" dirty="0">
                <a:solidFill>
                  <a:srgbClr val="4D4D4D"/>
                </a:solidFill>
                <a:effectLst/>
                <a:latin typeface="-apple-system"/>
              </a:rPr>
              <a:t>、</a:t>
            </a:r>
            <a:r>
              <a:rPr lang="en-US" altLang="zh-CN" b="0" i="0" dirty="0">
                <a:solidFill>
                  <a:srgbClr val="4D4D4D"/>
                </a:solidFill>
                <a:effectLst/>
                <a:latin typeface="-apple-system"/>
              </a:rPr>
              <a:t>max pooling</a:t>
            </a:r>
            <a:r>
              <a:rPr lang="zh-CN" altLang="en-US" b="0" i="0" dirty="0">
                <a:solidFill>
                  <a:srgbClr val="4D4D4D"/>
                </a:solidFill>
                <a:effectLst/>
                <a:latin typeface="-apple-system"/>
              </a:rPr>
              <a:t>、</a:t>
            </a:r>
            <a:r>
              <a:rPr lang="en-US" altLang="zh-CN" b="0" i="0" dirty="0">
                <a:solidFill>
                  <a:srgbClr val="4D4D4D"/>
                </a:solidFill>
                <a:effectLst/>
                <a:latin typeface="-apple-system"/>
              </a:rPr>
              <a:t>graph attention mechanism</a:t>
            </a:r>
            <a:r>
              <a:rPr lang="zh-CN" altLang="en-US" b="0" i="0" dirty="0">
                <a:solidFill>
                  <a:srgbClr val="4D4D4D"/>
                </a:solidFill>
                <a:effectLst/>
                <a:latin typeface="-apple-system"/>
              </a:rPr>
              <a:t>等等。</a:t>
            </a:r>
            <a:br>
              <a:rPr lang="zh-CN" altLang="en-US" dirty="0"/>
            </a:br>
            <a:r>
              <a:rPr lang="zh-CN" altLang="en-US" b="0" i="0" dirty="0">
                <a:solidFill>
                  <a:srgbClr val="4D4D4D"/>
                </a:solidFill>
                <a:effectLst/>
                <a:latin typeface="-apple-system"/>
              </a:rPr>
              <a:t>消息传递经过𝐿次迭代后，最后一次迭代中最后一跳的隐藏状态被用作节点的嵌入，即</a:t>
            </a:r>
            <a:endParaRPr lang="zh-CN" altLang="en-US" dirty="0"/>
          </a:p>
        </p:txBody>
      </p:sp>
      <p:sp>
        <p:nvSpPr>
          <p:cNvPr id="4" name="灯片编号占位符 3"/>
          <p:cNvSpPr>
            <a:spLocks noGrp="1"/>
          </p:cNvSpPr>
          <p:nvPr>
            <p:ph type="sldNum" sz="quarter" idx="10"/>
          </p:nvPr>
        </p:nvSpPr>
        <p:spPr/>
        <p:txBody>
          <a:bodyPr/>
          <a:lstStyle/>
          <a:p>
            <a:pPr>
              <a:defRPr/>
            </a:pPr>
            <a:fld id="{25DE6574-9F1F-4C27-A420-92E929B1085F}" type="slidenum">
              <a:rPr lang="zh-CN" altLang="en-US" smtClean="0"/>
              <a:pPr>
                <a:defRPr/>
              </a:pPr>
              <a:t>10</a:t>
            </a:fld>
            <a:endParaRPr lang="zh-CN" altLang="en-US"/>
          </a:p>
        </p:txBody>
      </p:sp>
    </p:spTree>
    <p:extLst>
      <p:ext uri="{BB962C8B-B14F-4D97-AF65-F5344CB8AC3E}">
        <p14:creationId xmlns:p14="http://schemas.microsoft.com/office/powerpoint/2010/main" val="39628967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7187" name="Rectangle 19"/>
          <p:cNvSpPr>
            <a:spLocks noGrp="1" noChangeArrowheads="1"/>
          </p:cNvSpPr>
          <p:nvPr>
            <p:ph type="ctrTitle"/>
          </p:nvPr>
        </p:nvSpPr>
        <p:spPr>
          <a:xfrm>
            <a:off x="1858473" y="2996952"/>
            <a:ext cx="6019800" cy="1656184"/>
          </a:xfrm>
        </p:spPr>
        <p:txBody>
          <a:bodyPr/>
          <a:lstStyle>
            <a:lvl1pPr algn="ctr">
              <a:defRPr sz="3800">
                <a:solidFill>
                  <a:schemeClr val="tx1"/>
                </a:solidFill>
                <a:latin typeface="+mj-ea"/>
                <a:ea typeface="+mj-ea"/>
              </a:defRPr>
            </a:lvl1pPr>
          </a:lstStyle>
          <a:p>
            <a:r>
              <a:rPr lang="zh-CN" altLang="en-US" dirty="0"/>
              <a:t>单击此处编辑母版标题样式</a:t>
            </a:r>
          </a:p>
        </p:txBody>
      </p:sp>
    </p:spTree>
    <p:extLst>
      <p:ext uri="{BB962C8B-B14F-4D97-AF65-F5344CB8AC3E}">
        <p14:creationId xmlns:p14="http://schemas.microsoft.com/office/powerpoint/2010/main" val="20450640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214313" y="115888"/>
            <a:ext cx="8572500" cy="6456362"/>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1737644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214414" y="115888"/>
            <a:ext cx="7358114" cy="1128712"/>
          </a:xfrm>
        </p:spPr>
        <p:txBody>
          <a:bodyPr/>
          <a:lstStyle/>
          <a:p>
            <a:r>
              <a:rPr lang="zh-CN" altLang="en-US" dirty="0"/>
              <a:t>单击此处编辑母版标题样式</a:t>
            </a:r>
          </a:p>
        </p:txBody>
      </p:sp>
      <p:sp>
        <p:nvSpPr>
          <p:cNvPr id="3" name="内容占位符 2"/>
          <p:cNvSpPr>
            <a:spLocks noGrp="1"/>
          </p:cNvSpPr>
          <p:nvPr>
            <p:ph idx="1"/>
          </p:nvPr>
        </p:nvSpPr>
        <p:spPr>
          <a:xfrm>
            <a:off x="457200" y="1340768"/>
            <a:ext cx="8229600" cy="5328592"/>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31660159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395288" y="115888"/>
            <a:ext cx="8229600" cy="1128712"/>
          </a:xfrm>
        </p:spPr>
        <p:txBody>
          <a:bodyPr/>
          <a:lstStyle/>
          <a:p>
            <a:r>
              <a:rPr lang="zh-CN" altLang="en-US"/>
              <a:t>单击此处编辑母版标题样式</a:t>
            </a:r>
          </a:p>
        </p:txBody>
      </p:sp>
      <p:sp>
        <p:nvSpPr>
          <p:cNvPr id="3" name="文本占位符 2"/>
          <p:cNvSpPr>
            <a:spLocks noGrp="1"/>
          </p:cNvSpPr>
          <p:nvPr>
            <p:ph type="body" sz="half" idx="1"/>
          </p:nvPr>
        </p:nvSpPr>
        <p:spPr>
          <a:xfrm>
            <a:off x="457200" y="1412875"/>
            <a:ext cx="4038600" cy="4752975"/>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内容占位符 3"/>
          <p:cNvSpPr>
            <a:spLocks noGrp="1"/>
          </p:cNvSpPr>
          <p:nvPr>
            <p:ph sz="quarter" idx="2"/>
          </p:nvPr>
        </p:nvSpPr>
        <p:spPr>
          <a:xfrm>
            <a:off x="4648200" y="1412875"/>
            <a:ext cx="4038600" cy="2300288"/>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内容占位符 4"/>
          <p:cNvSpPr>
            <a:spLocks noGrp="1"/>
          </p:cNvSpPr>
          <p:nvPr>
            <p:ph sz="quarter" idx="3"/>
          </p:nvPr>
        </p:nvSpPr>
        <p:spPr>
          <a:xfrm>
            <a:off x="4648200" y="3865563"/>
            <a:ext cx="4038600" cy="2300287"/>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0912141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395288" y="115888"/>
            <a:ext cx="8229600" cy="1128712"/>
          </a:xfrm>
        </p:spPr>
        <p:txBody>
          <a:bodyPr/>
          <a:lstStyle/>
          <a:p>
            <a:r>
              <a:rPr lang="zh-CN" altLang="en-US"/>
              <a:t>单击此处编辑母版标题样式</a:t>
            </a:r>
          </a:p>
        </p:txBody>
      </p:sp>
      <p:sp>
        <p:nvSpPr>
          <p:cNvPr id="3" name="表格占位符 2"/>
          <p:cNvSpPr>
            <a:spLocks noGrp="1"/>
          </p:cNvSpPr>
          <p:nvPr>
            <p:ph type="tbl" idx="1"/>
          </p:nvPr>
        </p:nvSpPr>
        <p:spPr>
          <a:xfrm>
            <a:off x="457200" y="1412875"/>
            <a:ext cx="8229600" cy="4752975"/>
          </a:xfrm>
        </p:spPr>
        <p:txBody>
          <a:bodyPr/>
          <a:lstStyle/>
          <a:p>
            <a:pPr lvl="0"/>
            <a:endParaRPr lang="zh-CN" altLang="en-US" noProof="0"/>
          </a:p>
        </p:txBody>
      </p:sp>
    </p:spTree>
    <p:extLst>
      <p:ext uri="{BB962C8B-B14F-4D97-AF65-F5344CB8AC3E}">
        <p14:creationId xmlns:p14="http://schemas.microsoft.com/office/powerpoint/2010/main" val="9521679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5722595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p:cNvSpPr>
            <a:spLocks noGrp="1"/>
          </p:cNvSpPr>
          <p:nvPr>
            <p:ph type="title" sz="quarter"/>
          </p:nvPr>
        </p:nvSpPr>
        <p:spPr>
          <a:xfrm>
            <a:off x="395288" y="115888"/>
            <a:ext cx="8229600" cy="1128712"/>
          </a:xfrm>
        </p:spPr>
        <p:txBody>
          <a:bodyPr/>
          <a:lstStyle/>
          <a:p>
            <a:r>
              <a:rPr lang="zh-CN" altLang="en-US"/>
              <a:t>单击此处编辑母版标题样式</a:t>
            </a:r>
          </a:p>
        </p:txBody>
      </p:sp>
      <p:sp>
        <p:nvSpPr>
          <p:cNvPr id="3" name="内容占位符 2"/>
          <p:cNvSpPr>
            <a:spLocks noGrp="1"/>
          </p:cNvSpPr>
          <p:nvPr>
            <p:ph sz="quarter" idx="1"/>
          </p:nvPr>
        </p:nvSpPr>
        <p:spPr>
          <a:xfrm>
            <a:off x="457200" y="1412875"/>
            <a:ext cx="4038600" cy="23002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4648200" y="1412875"/>
            <a:ext cx="4038600" cy="23002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p:nvPr>
        </p:nvSpPr>
        <p:spPr>
          <a:xfrm>
            <a:off x="457200" y="3865563"/>
            <a:ext cx="4038600" cy="2300287"/>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内容占位符 5"/>
          <p:cNvSpPr>
            <a:spLocks noGrp="1"/>
          </p:cNvSpPr>
          <p:nvPr>
            <p:ph sz="quarter" idx="4"/>
          </p:nvPr>
        </p:nvSpPr>
        <p:spPr>
          <a:xfrm>
            <a:off x="4648200" y="3865563"/>
            <a:ext cx="4038600" cy="2300287"/>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1843264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395288" y="115888"/>
            <a:ext cx="8229600" cy="1128712"/>
          </a:xfrm>
        </p:spPr>
        <p:txBody>
          <a:bodyPr/>
          <a:lstStyle/>
          <a:p>
            <a:r>
              <a:rPr lang="zh-CN" altLang="en-US"/>
              <a:t>单击此处编辑母版标题样式</a:t>
            </a:r>
          </a:p>
        </p:txBody>
      </p:sp>
      <p:sp>
        <p:nvSpPr>
          <p:cNvPr id="3" name="文本占位符 2"/>
          <p:cNvSpPr>
            <a:spLocks noGrp="1"/>
          </p:cNvSpPr>
          <p:nvPr>
            <p:ph type="body" sz="half" idx="1"/>
          </p:nvPr>
        </p:nvSpPr>
        <p:spPr>
          <a:xfrm>
            <a:off x="457200" y="1412875"/>
            <a:ext cx="4038600" cy="475297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412875"/>
            <a:ext cx="4038600" cy="475297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4040050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dirty="0"/>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Tree>
    <p:extLst>
      <p:ext uri="{BB962C8B-B14F-4D97-AF65-F5344CB8AC3E}">
        <p14:creationId xmlns:p14="http://schemas.microsoft.com/office/powerpoint/2010/main" val="31179633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1285875" y="115888"/>
            <a:ext cx="7215188" cy="1128712"/>
          </a:xfrm>
        </p:spPr>
        <p:txBody>
          <a:bodyPr/>
          <a:lstStyle/>
          <a:p>
            <a:r>
              <a:rPr lang="zh-CN" altLang="en-US"/>
              <a:t>单击此处编辑母版标题样式</a:t>
            </a:r>
          </a:p>
        </p:txBody>
      </p:sp>
      <p:sp>
        <p:nvSpPr>
          <p:cNvPr id="3" name="内容占位符 2"/>
          <p:cNvSpPr>
            <a:spLocks noGrp="1"/>
          </p:cNvSpPr>
          <p:nvPr>
            <p:ph sz="half" idx="1"/>
          </p:nvPr>
        </p:nvSpPr>
        <p:spPr>
          <a:xfrm>
            <a:off x="214313" y="1412875"/>
            <a:ext cx="4210050" cy="51593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576763" y="1412875"/>
            <a:ext cx="4210050" cy="51593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3214912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413" name="Rectangle 14"/>
          <p:cNvSpPr>
            <a:spLocks noGrp="1" noChangeArrowheads="1"/>
          </p:cNvSpPr>
          <p:nvPr>
            <p:ph type="title"/>
          </p:nvPr>
        </p:nvSpPr>
        <p:spPr bwMode="auto">
          <a:xfrm>
            <a:off x="1023938" y="284163"/>
            <a:ext cx="7215187" cy="76835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dirty="0"/>
              <a:t>单击此处编辑母版标题样式</a:t>
            </a:r>
          </a:p>
        </p:txBody>
      </p:sp>
      <p:sp>
        <p:nvSpPr>
          <p:cNvPr id="1027" name="Rectangle 15"/>
          <p:cNvSpPr>
            <a:spLocks noGrp="1" noChangeArrowheads="1"/>
          </p:cNvSpPr>
          <p:nvPr>
            <p:ph type="body" idx="1"/>
          </p:nvPr>
        </p:nvSpPr>
        <p:spPr bwMode="auto">
          <a:xfrm>
            <a:off x="220663" y="1539875"/>
            <a:ext cx="8572500" cy="515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028" name="Text Box 5"/>
          <p:cNvSpPr txBox="1">
            <a:spLocks noChangeArrowheads="1"/>
          </p:cNvSpPr>
          <p:nvPr/>
        </p:nvSpPr>
        <p:spPr bwMode="auto">
          <a:xfrm>
            <a:off x="8532813" y="6546850"/>
            <a:ext cx="762000" cy="338138"/>
          </a:xfrm>
          <a:prstGeom prst="rect">
            <a:avLst/>
          </a:prstGeom>
          <a:noFill/>
          <a:ln>
            <a:noFill/>
          </a:ln>
        </p:spPr>
        <p:txBody>
          <a:bodyPr>
            <a:spAutoFit/>
          </a:bodyPr>
          <a:lstStyle>
            <a:lvl1pPr>
              <a:defRPr sz="3200" b="1">
                <a:solidFill>
                  <a:schemeClr val="tx1"/>
                </a:solidFill>
                <a:latin typeface="Times New Roman" panose="02020603050405020304" pitchFamily="18" charset="0"/>
                <a:ea typeface="宋体" panose="02010600030101010101" pitchFamily="2" charset="-122"/>
              </a:defRPr>
            </a:lvl1pPr>
            <a:lvl2pPr marL="742950" indent="-285750">
              <a:defRPr sz="3200" b="1">
                <a:solidFill>
                  <a:schemeClr val="tx1"/>
                </a:solidFill>
                <a:latin typeface="Times New Roman" panose="02020603050405020304" pitchFamily="18" charset="0"/>
                <a:ea typeface="宋体" panose="02010600030101010101" pitchFamily="2" charset="-122"/>
              </a:defRPr>
            </a:lvl2pPr>
            <a:lvl3pPr marL="1143000" indent="-228600">
              <a:defRPr sz="3200" b="1">
                <a:solidFill>
                  <a:schemeClr val="tx1"/>
                </a:solidFill>
                <a:latin typeface="Times New Roman" panose="02020603050405020304" pitchFamily="18" charset="0"/>
                <a:ea typeface="宋体" panose="02010600030101010101" pitchFamily="2" charset="-122"/>
              </a:defRPr>
            </a:lvl3pPr>
            <a:lvl4pPr marL="1600200" indent="-228600">
              <a:defRPr sz="3200" b="1">
                <a:solidFill>
                  <a:schemeClr val="tx1"/>
                </a:solidFill>
                <a:latin typeface="Times New Roman" panose="02020603050405020304" pitchFamily="18" charset="0"/>
                <a:ea typeface="宋体" panose="02010600030101010101" pitchFamily="2" charset="-122"/>
              </a:defRPr>
            </a:lvl4pPr>
            <a:lvl5pPr marL="2057400" indent="-228600">
              <a:defRPr sz="3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b="1">
                <a:solidFill>
                  <a:schemeClr val="tx1"/>
                </a:solidFill>
                <a:latin typeface="Times New Roman" panose="02020603050405020304" pitchFamily="18" charset="0"/>
                <a:ea typeface="宋体" panose="02010600030101010101" pitchFamily="2" charset="-122"/>
              </a:defRPr>
            </a:lvl9pPr>
          </a:lstStyle>
          <a:p>
            <a:pPr algn="ctr" eaLnBrk="1" hangingPunct="1">
              <a:defRPr/>
            </a:pPr>
            <a:fld id="{519FEAF4-E7F3-47F3-9FA8-92F000B03308}" type="slidenum">
              <a:rPr lang="en-US" altLang="zh-CN" sz="1600" b="0" smtClean="0">
                <a:solidFill>
                  <a:schemeClr val="bg2"/>
                </a:solidFill>
                <a:latin typeface="Arial Black" panose="020B0A04020102020204" pitchFamily="34" charset="0"/>
              </a:rPr>
              <a:pPr algn="ctr" eaLnBrk="1" hangingPunct="1">
                <a:defRPr/>
              </a:pPr>
              <a:t>‹#›</a:t>
            </a:fld>
            <a:endParaRPr lang="en-US" altLang="zh-CN" sz="1600" b="0">
              <a:solidFill>
                <a:schemeClr val="bg2"/>
              </a:solidFill>
              <a:latin typeface="Arial Black" panose="020B0A04020102020204" pitchFamily="34" charset="0"/>
            </a:endParaRPr>
          </a:p>
        </p:txBody>
      </p:sp>
      <p:sp>
        <p:nvSpPr>
          <p:cNvPr id="8" name="矩形 7"/>
          <p:cNvSpPr/>
          <p:nvPr/>
        </p:nvSpPr>
        <p:spPr>
          <a:xfrm>
            <a:off x="1100193" y="980728"/>
            <a:ext cx="7720279" cy="45719"/>
          </a:xfrm>
          <a:prstGeom prst="rect">
            <a:avLst/>
          </a:prstGeom>
          <a:solidFill>
            <a:srgbClr val="02367B"/>
          </a:solidFill>
          <a:ln>
            <a:solidFill>
              <a:sysClr val="windowText" lastClr="000000">
                <a:lumMod val="95000"/>
                <a:lumOff val="5000"/>
              </a:sysClr>
            </a:solid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eaLnBrk="1" fontAlgn="auto" hangingPunct="1">
              <a:spcBef>
                <a:spcPts val="0"/>
              </a:spcBef>
              <a:spcAft>
                <a:spcPts val="0"/>
              </a:spcAft>
              <a:defRPr/>
            </a:pPr>
            <a:endParaRPr lang="zh-CN" altLang="en-US" sz="1800" b="0" kern="0">
              <a:solidFill>
                <a:sysClr val="window" lastClr="FFFFFF"/>
              </a:solidFill>
              <a:latin typeface="Calibri"/>
              <a:ea typeface="宋体"/>
            </a:endParaRPr>
          </a:p>
        </p:txBody>
      </p:sp>
      <p:pic>
        <p:nvPicPr>
          <p:cNvPr id="1036" name="Picture 12" descr="http://upload.univs.cn/2012/1012/1350027363463.jpg"/>
          <p:cNvPicPr>
            <a:picLocks noChangeAspect="1" noChangeArrowheads="1"/>
          </p:cNvPicPr>
          <p:nvPr userDrawn="1"/>
        </p:nvPicPr>
        <p:blipFill>
          <a:blip r:embed="rId12" cstate="print">
            <a:extLst>
              <a:ext uri="{28A0092B-C50C-407E-A947-70E740481C1C}">
                <a14:useLocalDpi xmlns:a14="http://schemas.microsoft.com/office/drawing/2010/main" val="0"/>
              </a:ext>
            </a:extLst>
          </a:blip>
          <a:srcRect/>
          <a:stretch>
            <a:fillRect/>
          </a:stretch>
        </p:blipFill>
        <p:spPr bwMode="auto">
          <a:xfrm>
            <a:off x="218754" y="312900"/>
            <a:ext cx="688480" cy="690687"/>
          </a:xfrm>
          <a:prstGeom prst="rect">
            <a:avLst/>
          </a:prstGeom>
          <a:noFill/>
          <a:extLst>
            <a:ext uri="{909E8E84-426E-40DD-AFC4-6F175D3DCCD1}">
              <a14:hiddenFill xmlns:a14="http://schemas.microsoft.com/office/drawing/2010/main">
                <a:solidFill>
                  <a:srgbClr val="FFFFFF"/>
                </a:solidFill>
              </a14:hiddenFill>
            </a:ext>
          </a:extLst>
        </p:spPr>
      </p:pic>
    </p:spTree>
  </p:cSld>
  <p:clrMap bg1="lt1" tx1="dk1" bg2="lt2" tx2="dk2" accent1="accent1" accent2="accent2" accent3="accent3" accent4="accent4" accent5="accent5" accent6="accent6" hlink="hlink" folHlink="folHlink"/>
  <p:sldLayoutIdLst>
    <p:sldLayoutId id="2147488317" r:id="rId1"/>
    <p:sldLayoutId id="2147488308" r:id="rId2"/>
    <p:sldLayoutId id="2147488309" r:id="rId3"/>
    <p:sldLayoutId id="2147488310" r:id="rId4"/>
    <p:sldLayoutId id="2147488311" r:id="rId5"/>
    <p:sldLayoutId id="2147488312" r:id="rId6"/>
    <p:sldLayoutId id="2147488313" r:id="rId7"/>
    <p:sldLayoutId id="2147488314" r:id="rId8"/>
    <p:sldLayoutId id="2147488315" r:id="rId9"/>
    <p:sldLayoutId id="2147488316" r:id="rId10"/>
  </p:sldLayoutIdLst>
  <p:hf hdr="0" ftr="0" dt="0"/>
  <p:txStyles>
    <p:titleStyle>
      <a:lvl1pPr algn="l" rtl="0" eaLnBrk="0" fontAlgn="base" hangingPunct="0">
        <a:spcBef>
          <a:spcPct val="0"/>
        </a:spcBef>
        <a:spcAft>
          <a:spcPct val="0"/>
        </a:spcAft>
        <a:defRPr sz="3600" b="1">
          <a:solidFill>
            <a:schemeClr val="tx1"/>
          </a:solidFill>
          <a:effectLst>
            <a:outerShdw blurRad="38100" dist="38100" dir="2700000" algn="tl">
              <a:srgbClr val="C0C0C0"/>
            </a:outerShdw>
          </a:effectLst>
          <a:latin typeface="+mj-lt"/>
          <a:ea typeface="黑体" pitchFamily="2" charset="-122"/>
          <a:cs typeface="+mj-cs"/>
        </a:defRPr>
      </a:lvl1pPr>
      <a:lvl2pPr algn="l" rtl="0" eaLnBrk="0" fontAlgn="base" hangingPunct="0">
        <a:spcBef>
          <a:spcPct val="0"/>
        </a:spcBef>
        <a:spcAft>
          <a:spcPct val="0"/>
        </a:spcAft>
        <a:defRPr sz="3600" b="1">
          <a:solidFill>
            <a:schemeClr val="tx1"/>
          </a:solidFill>
          <a:effectLst>
            <a:outerShdw blurRad="38100" dist="38100" dir="2700000" algn="tl">
              <a:srgbClr val="C0C0C0"/>
            </a:outerShdw>
          </a:effectLst>
          <a:latin typeface="Arial" charset="0"/>
          <a:ea typeface="黑体" pitchFamily="2" charset="-122"/>
        </a:defRPr>
      </a:lvl2pPr>
      <a:lvl3pPr algn="l" rtl="0" eaLnBrk="0" fontAlgn="base" hangingPunct="0">
        <a:spcBef>
          <a:spcPct val="0"/>
        </a:spcBef>
        <a:spcAft>
          <a:spcPct val="0"/>
        </a:spcAft>
        <a:defRPr sz="3600" b="1">
          <a:solidFill>
            <a:schemeClr val="tx1"/>
          </a:solidFill>
          <a:effectLst>
            <a:outerShdw blurRad="38100" dist="38100" dir="2700000" algn="tl">
              <a:srgbClr val="C0C0C0"/>
            </a:outerShdw>
          </a:effectLst>
          <a:latin typeface="Arial" charset="0"/>
          <a:ea typeface="黑体" pitchFamily="2" charset="-122"/>
        </a:defRPr>
      </a:lvl3pPr>
      <a:lvl4pPr algn="l" rtl="0" eaLnBrk="0" fontAlgn="base" hangingPunct="0">
        <a:spcBef>
          <a:spcPct val="0"/>
        </a:spcBef>
        <a:spcAft>
          <a:spcPct val="0"/>
        </a:spcAft>
        <a:defRPr sz="3600" b="1">
          <a:solidFill>
            <a:schemeClr val="tx1"/>
          </a:solidFill>
          <a:effectLst>
            <a:outerShdw blurRad="38100" dist="38100" dir="2700000" algn="tl">
              <a:srgbClr val="C0C0C0"/>
            </a:outerShdw>
          </a:effectLst>
          <a:latin typeface="Arial" charset="0"/>
          <a:ea typeface="黑体" pitchFamily="2" charset="-122"/>
        </a:defRPr>
      </a:lvl4pPr>
      <a:lvl5pPr algn="l" rtl="0" eaLnBrk="0" fontAlgn="base" hangingPunct="0">
        <a:spcBef>
          <a:spcPct val="0"/>
        </a:spcBef>
        <a:spcAft>
          <a:spcPct val="0"/>
        </a:spcAft>
        <a:defRPr sz="3600" b="1">
          <a:solidFill>
            <a:schemeClr val="tx1"/>
          </a:solidFill>
          <a:effectLst>
            <a:outerShdw blurRad="38100" dist="38100" dir="2700000" algn="tl">
              <a:srgbClr val="C0C0C0"/>
            </a:outerShdw>
          </a:effectLst>
          <a:latin typeface="Arial" charset="0"/>
          <a:ea typeface="黑体" pitchFamily="2" charset="-122"/>
        </a:defRPr>
      </a:lvl5pPr>
      <a:lvl6pPr marL="457200" algn="l" rtl="0" fontAlgn="base">
        <a:spcBef>
          <a:spcPct val="0"/>
        </a:spcBef>
        <a:spcAft>
          <a:spcPct val="0"/>
        </a:spcAft>
        <a:defRPr sz="4400">
          <a:solidFill>
            <a:schemeClr val="tx1"/>
          </a:solidFill>
          <a:latin typeface="Arial" charset="0"/>
          <a:ea typeface="宋体" pitchFamily="2" charset="-122"/>
        </a:defRPr>
      </a:lvl6pPr>
      <a:lvl7pPr marL="914400" algn="l" rtl="0" fontAlgn="base">
        <a:spcBef>
          <a:spcPct val="0"/>
        </a:spcBef>
        <a:spcAft>
          <a:spcPct val="0"/>
        </a:spcAft>
        <a:defRPr sz="4400">
          <a:solidFill>
            <a:schemeClr val="tx1"/>
          </a:solidFill>
          <a:latin typeface="Arial" charset="0"/>
          <a:ea typeface="宋体" pitchFamily="2" charset="-122"/>
        </a:defRPr>
      </a:lvl7pPr>
      <a:lvl8pPr marL="1371600" algn="l" rtl="0" fontAlgn="base">
        <a:spcBef>
          <a:spcPct val="0"/>
        </a:spcBef>
        <a:spcAft>
          <a:spcPct val="0"/>
        </a:spcAft>
        <a:defRPr sz="4400">
          <a:solidFill>
            <a:schemeClr val="tx1"/>
          </a:solidFill>
          <a:latin typeface="Arial" charset="0"/>
          <a:ea typeface="宋体" pitchFamily="2" charset="-122"/>
        </a:defRPr>
      </a:lvl8pPr>
      <a:lvl9pPr marL="1828800" algn="l" rtl="0" fontAlgn="base">
        <a:spcBef>
          <a:spcPct val="0"/>
        </a:spcBef>
        <a:spcAft>
          <a:spcPct val="0"/>
        </a:spcAft>
        <a:defRPr sz="4400">
          <a:solidFill>
            <a:schemeClr val="tx1"/>
          </a:solidFill>
          <a:latin typeface="Arial" charset="0"/>
          <a:ea typeface="宋体" pitchFamily="2" charset="-122"/>
        </a:defRPr>
      </a:lvl9pPr>
    </p:titleStyle>
    <p:bodyStyle>
      <a:lvl1pPr marL="342900" indent="-342900" algn="l" rtl="0" eaLnBrk="0" fontAlgn="base" hangingPunct="0">
        <a:spcBef>
          <a:spcPct val="20000"/>
        </a:spcBef>
        <a:spcAft>
          <a:spcPct val="0"/>
        </a:spcAft>
        <a:buClr>
          <a:srgbClr val="02407B"/>
        </a:buClr>
        <a:buSzPct val="75000"/>
        <a:buFont typeface="Wingdings" panose="05000000000000000000" pitchFamily="2" charset="2"/>
        <a:buChar char="n"/>
        <a:defRPr sz="3200">
          <a:solidFill>
            <a:schemeClr val="tx1"/>
          </a:solidFill>
          <a:latin typeface="+mn-lt"/>
          <a:ea typeface="黑体" pitchFamily="2" charset="-122"/>
          <a:cs typeface="+mn-cs"/>
        </a:defRPr>
      </a:lvl1pPr>
      <a:lvl2pPr marL="742950" indent="-285750" algn="l" rtl="0" eaLnBrk="0" fontAlgn="base" hangingPunct="0">
        <a:spcBef>
          <a:spcPct val="20000"/>
        </a:spcBef>
        <a:spcAft>
          <a:spcPct val="0"/>
        </a:spcAft>
        <a:buClr>
          <a:srgbClr val="004D94"/>
        </a:buClr>
        <a:buSzPct val="80000"/>
        <a:buFont typeface="Wingdings" panose="05000000000000000000" pitchFamily="2" charset="2"/>
        <a:buChar char="¨"/>
        <a:defRPr sz="2800">
          <a:solidFill>
            <a:schemeClr val="tx1"/>
          </a:solidFill>
          <a:latin typeface="+mn-lt"/>
          <a:ea typeface="黑体" pitchFamily="2" charset="-122"/>
        </a:defRPr>
      </a:lvl2pPr>
      <a:lvl3pPr marL="1143000" indent="-228600" algn="l" rtl="0" eaLnBrk="0" fontAlgn="base" hangingPunct="0">
        <a:spcBef>
          <a:spcPct val="20000"/>
        </a:spcBef>
        <a:spcAft>
          <a:spcPct val="0"/>
        </a:spcAft>
        <a:buClr>
          <a:schemeClr val="bg2"/>
        </a:buClr>
        <a:buSzPct val="65000"/>
        <a:buFont typeface="Wingdings" panose="05000000000000000000" pitchFamily="2" charset="2"/>
        <a:buChar char="n"/>
        <a:defRPr sz="2400">
          <a:solidFill>
            <a:schemeClr val="tx1"/>
          </a:solidFill>
          <a:latin typeface="+mn-lt"/>
          <a:ea typeface="黑体" pitchFamily="2" charset="-122"/>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
        <a:defRPr sz="2000">
          <a:solidFill>
            <a:schemeClr val="tx1"/>
          </a:solidFill>
          <a:latin typeface="+mn-lt"/>
          <a:ea typeface="黑体" pitchFamily="2" charset="-122"/>
        </a:defRPr>
      </a:lvl4pPr>
      <a:lvl5pPr marL="2057400" indent="-228600" algn="l" rtl="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mn-lt"/>
          <a:ea typeface="黑体" pitchFamily="2" charset="-122"/>
        </a:defRPr>
      </a:lvl5pPr>
      <a:lvl6pPr marL="2514600" indent="-228600" algn="l" rtl="0" fontAlgn="base">
        <a:spcBef>
          <a:spcPct val="20000"/>
        </a:spcBef>
        <a:spcAft>
          <a:spcPct val="0"/>
        </a:spcAft>
        <a:buClr>
          <a:schemeClr val="bg2"/>
        </a:buClr>
        <a:buFont typeface="Wingdings" pitchFamily="2" charset="2"/>
        <a:buChar char="§"/>
        <a:defRPr sz="2000">
          <a:solidFill>
            <a:schemeClr val="tx1"/>
          </a:solidFill>
          <a:latin typeface="+mn-lt"/>
          <a:ea typeface="+mn-ea"/>
        </a:defRPr>
      </a:lvl6pPr>
      <a:lvl7pPr marL="2971800" indent="-228600" algn="l" rtl="0" fontAlgn="base">
        <a:spcBef>
          <a:spcPct val="20000"/>
        </a:spcBef>
        <a:spcAft>
          <a:spcPct val="0"/>
        </a:spcAft>
        <a:buClr>
          <a:schemeClr val="bg2"/>
        </a:buClr>
        <a:buFont typeface="Wingdings" pitchFamily="2" charset="2"/>
        <a:buChar char="§"/>
        <a:defRPr sz="2000">
          <a:solidFill>
            <a:schemeClr val="tx1"/>
          </a:solidFill>
          <a:latin typeface="+mn-lt"/>
          <a:ea typeface="+mn-ea"/>
        </a:defRPr>
      </a:lvl7pPr>
      <a:lvl8pPr marL="3429000" indent="-228600" algn="l" rtl="0" fontAlgn="base">
        <a:spcBef>
          <a:spcPct val="20000"/>
        </a:spcBef>
        <a:spcAft>
          <a:spcPct val="0"/>
        </a:spcAft>
        <a:buClr>
          <a:schemeClr val="bg2"/>
        </a:buClr>
        <a:buFont typeface="Wingdings" pitchFamily="2" charset="2"/>
        <a:buChar char="§"/>
        <a:defRPr sz="2000">
          <a:solidFill>
            <a:schemeClr val="tx1"/>
          </a:solidFill>
          <a:latin typeface="+mn-lt"/>
          <a:ea typeface="+mn-ea"/>
        </a:defRPr>
      </a:lvl8pPr>
      <a:lvl9pPr marL="3886200" indent="-228600" algn="l" rtl="0" fontAlgn="base">
        <a:spcBef>
          <a:spcPct val="20000"/>
        </a:spcBef>
        <a:spcAft>
          <a:spcPct val="0"/>
        </a:spcAft>
        <a:buClr>
          <a:schemeClr val="bg2"/>
        </a:buClr>
        <a:buFont typeface="Wingdings" pitchFamily="2" charset="2"/>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B35A8C-5C2F-1B47-91E2-71C8D6DA844A}"/>
              </a:ext>
            </a:extLst>
          </p:cNvPr>
          <p:cNvSpPr>
            <a:spLocks noGrp="1"/>
          </p:cNvSpPr>
          <p:nvPr>
            <p:ph type="ctrTitle"/>
          </p:nvPr>
        </p:nvSpPr>
        <p:spPr>
          <a:xfrm>
            <a:off x="539552" y="512229"/>
            <a:ext cx="8424936" cy="2232248"/>
          </a:xfrm>
        </p:spPr>
        <p:txBody>
          <a:bodyPr/>
          <a:lstStyle/>
          <a:p>
            <a:pPr algn="l"/>
            <a:r>
              <a:rPr kumimoji="1" lang="en-US" altLang="zh-CN" sz="3600" dirty="0">
                <a:latin typeface="+mj-lt"/>
              </a:rPr>
              <a:t>GROVER</a:t>
            </a:r>
            <a:r>
              <a:rPr kumimoji="1" lang="zh-CN" altLang="en-US" sz="3600" dirty="0">
                <a:latin typeface="+mj-lt"/>
              </a:rPr>
              <a:t>：</a:t>
            </a:r>
            <a:endParaRPr kumimoji="1" lang="zh-CN" altLang="en-US" sz="3200" dirty="0">
              <a:latin typeface="+mj-lt"/>
            </a:endParaRPr>
          </a:p>
        </p:txBody>
      </p:sp>
      <p:sp>
        <p:nvSpPr>
          <p:cNvPr id="4" name="文本框 3">
            <a:extLst>
              <a:ext uri="{FF2B5EF4-FFF2-40B4-BE49-F238E27FC236}">
                <a16:creationId xmlns:a16="http://schemas.microsoft.com/office/drawing/2014/main" id="{F4892035-D7A1-9146-8CA5-7916D9472BD4}"/>
              </a:ext>
            </a:extLst>
          </p:cNvPr>
          <p:cNvSpPr txBox="1"/>
          <p:nvPr/>
        </p:nvSpPr>
        <p:spPr>
          <a:xfrm>
            <a:off x="554047" y="3757569"/>
            <a:ext cx="4104456" cy="400110"/>
          </a:xfrm>
          <a:prstGeom prst="rect">
            <a:avLst/>
          </a:prstGeom>
          <a:noFill/>
        </p:spPr>
        <p:txBody>
          <a:bodyPr wrap="square" rtlCol="0">
            <a:spAutoFit/>
          </a:bodyPr>
          <a:lstStyle/>
          <a:p>
            <a:r>
              <a:rPr kumimoji="1" lang="en-US" altLang="zh-CN" sz="2000" dirty="0">
                <a:latin typeface="+mn-lt"/>
              </a:rPr>
              <a:t>Tencent AI Lab, NeurIPS2020</a:t>
            </a:r>
            <a:endParaRPr kumimoji="1" lang="zh-CN" altLang="en-US" sz="2000" dirty="0">
              <a:latin typeface="+mn-lt"/>
            </a:endParaRPr>
          </a:p>
        </p:txBody>
      </p:sp>
      <p:pic>
        <p:nvPicPr>
          <p:cNvPr id="5" name="图片 4">
            <a:extLst>
              <a:ext uri="{FF2B5EF4-FFF2-40B4-BE49-F238E27FC236}">
                <a16:creationId xmlns:a16="http://schemas.microsoft.com/office/drawing/2014/main" id="{4D80BBD7-BD4F-EB40-AF07-7BA14381B786}"/>
              </a:ext>
            </a:extLst>
          </p:cNvPr>
          <p:cNvPicPr>
            <a:picLocks noChangeAspect="1"/>
          </p:cNvPicPr>
          <p:nvPr/>
        </p:nvPicPr>
        <p:blipFill>
          <a:blip r:embed="rId3"/>
          <a:stretch>
            <a:fillRect/>
          </a:stretch>
        </p:blipFill>
        <p:spPr>
          <a:xfrm>
            <a:off x="7572795" y="5445224"/>
            <a:ext cx="1151649" cy="1144901"/>
          </a:xfrm>
          <a:prstGeom prst="rect">
            <a:avLst/>
          </a:prstGeom>
        </p:spPr>
      </p:pic>
      <p:sp>
        <p:nvSpPr>
          <p:cNvPr id="6" name="文本框 5">
            <a:extLst>
              <a:ext uri="{FF2B5EF4-FFF2-40B4-BE49-F238E27FC236}">
                <a16:creationId xmlns:a16="http://schemas.microsoft.com/office/drawing/2014/main" id="{03704082-B4F1-5341-B669-B30CC826BD03}"/>
              </a:ext>
            </a:extLst>
          </p:cNvPr>
          <p:cNvSpPr txBox="1"/>
          <p:nvPr/>
        </p:nvSpPr>
        <p:spPr>
          <a:xfrm>
            <a:off x="554047" y="4990873"/>
            <a:ext cx="7138499" cy="400110"/>
          </a:xfrm>
          <a:prstGeom prst="rect">
            <a:avLst/>
          </a:prstGeom>
          <a:noFill/>
        </p:spPr>
        <p:txBody>
          <a:bodyPr wrap="square" rtlCol="0">
            <a:spAutoFit/>
          </a:bodyPr>
          <a:lstStyle/>
          <a:p>
            <a:r>
              <a:rPr lang="en-US" altLang="zh-CN" sz="2000" dirty="0">
                <a:latin typeface="+mn-lt"/>
              </a:rPr>
              <a:t>BDAI, School of Information,</a:t>
            </a:r>
            <a:r>
              <a:rPr lang="zh-CN" altLang="en-US" sz="2000" dirty="0">
                <a:latin typeface="+mn-lt"/>
              </a:rPr>
              <a:t> </a:t>
            </a:r>
            <a:r>
              <a:rPr lang="en-US" altLang="zh-CN" sz="2000" dirty="0" err="1">
                <a:latin typeface="+mn-lt"/>
              </a:rPr>
              <a:t>Renmin</a:t>
            </a:r>
            <a:r>
              <a:rPr lang="en-US" altLang="zh-CN" sz="2000" dirty="0">
                <a:latin typeface="+mn-lt"/>
              </a:rPr>
              <a:t> University of China</a:t>
            </a:r>
          </a:p>
        </p:txBody>
      </p:sp>
      <p:sp>
        <p:nvSpPr>
          <p:cNvPr id="3" name="矩形 2">
            <a:extLst>
              <a:ext uri="{FF2B5EF4-FFF2-40B4-BE49-F238E27FC236}">
                <a16:creationId xmlns:a16="http://schemas.microsoft.com/office/drawing/2014/main" id="{74B72879-D1BB-4241-BE0F-22A4C076944B}"/>
              </a:ext>
            </a:extLst>
          </p:cNvPr>
          <p:cNvSpPr/>
          <p:nvPr/>
        </p:nvSpPr>
        <p:spPr>
          <a:xfrm>
            <a:off x="521296" y="2284637"/>
            <a:ext cx="7713113" cy="954107"/>
          </a:xfrm>
          <a:prstGeom prst="rect">
            <a:avLst/>
          </a:prstGeom>
          <a:effectLst>
            <a:outerShdw blurRad="63500" sx="102000" sy="102000" algn="ctr" rotWithShape="0">
              <a:prstClr val="black">
                <a:alpha val="40000"/>
              </a:prstClr>
            </a:outerShdw>
          </a:effectLst>
        </p:spPr>
        <p:txBody>
          <a:bodyPr wrap="square">
            <a:spAutoFit/>
          </a:bodyPr>
          <a:lstStyle/>
          <a:p>
            <a:r>
              <a:rPr lang="en-US" altLang="zh-CN" sz="2800" dirty="0">
                <a:latin typeface="+mj-lt"/>
                <a:cs typeface="Arial" panose="020B0604020202020204" pitchFamily="34" charset="0"/>
              </a:rPr>
              <a:t>Self-Supervised Graph Transformer </a:t>
            </a:r>
          </a:p>
          <a:p>
            <a:r>
              <a:rPr lang="en-US" altLang="zh-CN" sz="2800" dirty="0">
                <a:latin typeface="+mj-lt"/>
                <a:cs typeface="Arial" panose="020B0604020202020204" pitchFamily="34" charset="0"/>
              </a:rPr>
              <a:t>on Large-Scale Molecular Data</a:t>
            </a:r>
            <a:endParaRPr lang="en-US" sz="2800" dirty="0">
              <a:latin typeface="+mj-lt"/>
              <a:cs typeface="Arial" panose="020B0604020202020204" pitchFamily="34" charset="0"/>
            </a:endParaRPr>
          </a:p>
        </p:txBody>
      </p:sp>
      <p:sp>
        <p:nvSpPr>
          <p:cNvPr id="7" name="文本框 6">
            <a:extLst>
              <a:ext uri="{FF2B5EF4-FFF2-40B4-BE49-F238E27FC236}">
                <a16:creationId xmlns:a16="http://schemas.microsoft.com/office/drawing/2014/main" id="{18413864-B894-4703-87ED-378CBBA504BC}"/>
              </a:ext>
            </a:extLst>
          </p:cNvPr>
          <p:cNvSpPr txBox="1"/>
          <p:nvPr/>
        </p:nvSpPr>
        <p:spPr>
          <a:xfrm>
            <a:off x="554047" y="4510513"/>
            <a:ext cx="4104456" cy="400110"/>
          </a:xfrm>
          <a:prstGeom prst="rect">
            <a:avLst/>
          </a:prstGeom>
          <a:noFill/>
        </p:spPr>
        <p:txBody>
          <a:bodyPr wrap="square" rtlCol="0">
            <a:spAutoFit/>
          </a:bodyPr>
          <a:lstStyle/>
          <a:p>
            <a:r>
              <a:rPr lang="en-US" altLang="zh-CN" sz="2000" dirty="0" err="1">
                <a:latin typeface="+mn-lt"/>
              </a:rPr>
              <a:t>Gengmo</a:t>
            </a:r>
            <a:r>
              <a:rPr lang="en-US" altLang="zh-CN" sz="2000" dirty="0">
                <a:latin typeface="+mn-lt"/>
              </a:rPr>
              <a:t> Zhou</a:t>
            </a:r>
            <a:endParaRPr kumimoji="1" lang="zh-CN" altLang="en-US" sz="2000" dirty="0">
              <a:latin typeface="+mn-lt"/>
            </a:endParaRPr>
          </a:p>
        </p:txBody>
      </p:sp>
    </p:spTree>
    <p:extLst>
      <p:ext uri="{BB962C8B-B14F-4D97-AF65-F5344CB8AC3E}">
        <p14:creationId xmlns:p14="http://schemas.microsoft.com/office/powerpoint/2010/main" val="3733611893"/>
      </p:ext>
    </p:extLst>
  </p:cSld>
  <p:clrMapOvr>
    <a:masterClrMapping/>
  </p:clrMapOvr>
  <mc:AlternateContent xmlns:mc="http://schemas.openxmlformats.org/markup-compatibility/2006" xmlns:p14="http://schemas.microsoft.com/office/powerpoint/2010/main">
    <mc:Choice Requires="p14">
      <p:transition spd="slow" p14:dur="2000" advTm="3083"/>
    </mc:Choice>
    <mc:Fallback xmlns="">
      <p:transition spd="slow" advTm="3083"/>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7644082D-2BFD-8149-A784-B80BCF869F1A}"/>
              </a:ext>
            </a:extLst>
          </p:cNvPr>
          <p:cNvSpPr>
            <a:spLocks noGrp="1"/>
          </p:cNvSpPr>
          <p:nvPr>
            <p:ph idx="1"/>
          </p:nvPr>
        </p:nvSpPr>
        <p:spPr>
          <a:xfrm>
            <a:off x="457200" y="1196752"/>
            <a:ext cx="8229600" cy="5328592"/>
          </a:xfrm>
        </p:spPr>
        <p:txBody>
          <a:bodyPr/>
          <a:lstStyle/>
          <a:p>
            <a:pPr>
              <a:spcBef>
                <a:spcPts val="1272"/>
              </a:spcBef>
            </a:pPr>
            <a:r>
              <a:rPr lang="zh-CN" altLang="en-US" sz="2800" dirty="0"/>
              <a:t>信息传递</a:t>
            </a:r>
            <a:r>
              <a:rPr lang="en-US" altLang="zh-CN" sz="2800" dirty="0"/>
              <a:t>(</a:t>
            </a:r>
            <a:r>
              <a:rPr lang="zh-CN" altLang="en-US" sz="2800" dirty="0"/>
              <a:t>邻域聚合</a:t>
            </a:r>
            <a:r>
              <a:rPr lang="en-US" altLang="zh-CN" sz="2800" dirty="0"/>
              <a:t>)</a:t>
            </a:r>
            <a:r>
              <a:rPr lang="en-US" sz="2800" b="0" dirty="0"/>
              <a:t>: </a:t>
            </a:r>
          </a:p>
          <a:p>
            <a:pPr lvl="1">
              <a:spcBef>
                <a:spcPts val="1272"/>
              </a:spcBef>
            </a:pPr>
            <a:r>
              <a:rPr lang="zh-CN" altLang="en-US" sz="2400" dirty="0"/>
              <a:t>节点之间：</a:t>
            </a:r>
            <a:endParaRPr lang="en-US" sz="2400" dirty="0"/>
          </a:p>
        </p:txBody>
      </p:sp>
      <p:sp>
        <p:nvSpPr>
          <p:cNvPr id="2" name="标题 1"/>
          <p:cNvSpPr>
            <a:spLocks noGrp="1"/>
          </p:cNvSpPr>
          <p:nvPr>
            <p:ph type="title"/>
          </p:nvPr>
        </p:nvSpPr>
        <p:spPr/>
        <p:txBody>
          <a:bodyPr/>
          <a:lstStyle/>
          <a:p>
            <a:r>
              <a:rPr lang="en-US" altLang="zh-CN" dirty="0"/>
              <a:t>Graph Neural Networks</a:t>
            </a:r>
            <a:endParaRPr lang="zh-CN" altLang="en-US" dirty="0"/>
          </a:p>
        </p:txBody>
      </p:sp>
      <p:pic>
        <p:nvPicPr>
          <p:cNvPr id="5" name="图片 4">
            <a:extLst>
              <a:ext uri="{FF2B5EF4-FFF2-40B4-BE49-F238E27FC236}">
                <a16:creationId xmlns:a16="http://schemas.microsoft.com/office/drawing/2014/main" id="{1F42277D-0A76-4A5B-85B4-6CBE6748A583}"/>
              </a:ext>
            </a:extLst>
          </p:cNvPr>
          <p:cNvPicPr>
            <a:picLocks noChangeAspect="1"/>
          </p:cNvPicPr>
          <p:nvPr/>
        </p:nvPicPr>
        <p:blipFill>
          <a:blip r:embed="rId3"/>
          <a:stretch>
            <a:fillRect/>
          </a:stretch>
        </p:blipFill>
        <p:spPr>
          <a:xfrm>
            <a:off x="874760" y="2325464"/>
            <a:ext cx="7812040" cy="1203962"/>
          </a:xfrm>
          <a:prstGeom prst="rect">
            <a:avLst/>
          </a:prstGeom>
        </p:spPr>
      </p:pic>
    </p:spTree>
    <p:extLst>
      <p:ext uri="{BB962C8B-B14F-4D97-AF65-F5344CB8AC3E}">
        <p14:creationId xmlns:p14="http://schemas.microsoft.com/office/powerpoint/2010/main" val="20922160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7644082D-2BFD-8149-A784-B80BCF869F1A}"/>
              </a:ext>
            </a:extLst>
          </p:cNvPr>
          <p:cNvSpPr>
            <a:spLocks noGrp="1"/>
          </p:cNvSpPr>
          <p:nvPr>
            <p:ph idx="1"/>
          </p:nvPr>
        </p:nvSpPr>
        <p:spPr>
          <a:xfrm>
            <a:off x="457200" y="1196752"/>
            <a:ext cx="8229600" cy="5328592"/>
          </a:xfrm>
        </p:spPr>
        <p:txBody>
          <a:bodyPr/>
          <a:lstStyle/>
          <a:p>
            <a:pPr>
              <a:spcBef>
                <a:spcPts val="1272"/>
              </a:spcBef>
            </a:pPr>
            <a:r>
              <a:rPr lang="zh-CN" altLang="en-US" sz="2800" dirty="0"/>
              <a:t>信息传递</a:t>
            </a:r>
            <a:r>
              <a:rPr lang="en-US" altLang="zh-CN" sz="2800" dirty="0"/>
              <a:t>(</a:t>
            </a:r>
            <a:r>
              <a:rPr lang="zh-CN" altLang="en-US" sz="2800" dirty="0"/>
              <a:t>邻域聚合</a:t>
            </a:r>
            <a:r>
              <a:rPr lang="en-US" altLang="zh-CN" sz="2800" dirty="0"/>
              <a:t>)</a:t>
            </a:r>
            <a:r>
              <a:rPr lang="en-US" sz="2800" b="0" dirty="0"/>
              <a:t>: </a:t>
            </a:r>
          </a:p>
          <a:p>
            <a:pPr lvl="1">
              <a:spcBef>
                <a:spcPts val="1272"/>
              </a:spcBef>
            </a:pPr>
            <a:r>
              <a:rPr lang="zh-CN" altLang="en-US" sz="2400" dirty="0"/>
              <a:t>节点之间：</a:t>
            </a:r>
            <a:endParaRPr lang="en-US" sz="2400" dirty="0"/>
          </a:p>
        </p:txBody>
      </p:sp>
      <p:sp>
        <p:nvSpPr>
          <p:cNvPr id="2" name="标题 1"/>
          <p:cNvSpPr>
            <a:spLocks noGrp="1"/>
          </p:cNvSpPr>
          <p:nvPr>
            <p:ph type="title"/>
          </p:nvPr>
        </p:nvSpPr>
        <p:spPr/>
        <p:txBody>
          <a:bodyPr/>
          <a:lstStyle/>
          <a:p>
            <a:r>
              <a:rPr lang="en-US" altLang="zh-CN" dirty="0"/>
              <a:t>Graph Neural Networks</a:t>
            </a:r>
            <a:endParaRPr lang="zh-CN" altLang="en-US" dirty="0"/>
          </a:p>
        </p:txBody>
      </p:sp>
      <p:pic>
        <p:nvPicPr>
          <p:cNvPr id="5" name="图片 4">
            <a:extLst>
              <a:ext uri="{FF2B5EF4-FFF2-40B4-BE49-F238E27FC236}">
                <a16:creationId xmlns:a16="http://schemas.microsoft.com/office/drawing/2014/main" id="{1F42277D-0A76-4A5B-85B4-6CBE6748A583}"/>
              </a:ext>
            </a:extLst>
          </p:cNvPr>
          <p:cNvPicPr>
            <a:picLocks noChangeAspect="1"/>
          </p:cNvPicPr>
          <p:nvPr/>
        </p:nvPicPr>
        <p:blipFill>
          <a:blip r:embed="rId3"/>
          <a:stretch>
            <a:fillRect/>
          </a:stretch>
        </p:blipFill>
        <p:spPr>
          <a:xfrm>
            <a:off x="874760" y="2325464"/>
            <a:ext cx="7812040" cy="1203962"/>
          </a:xfrm>
          <a:prstGeom prst="rect">
            <a:avLst/>
          </a:prstGeom>
        </p:spPr>
      </p:pic>
      <p:pic>
        <p:nvPicPr>
          <p:cNvPr id="7" name="图片 6">
            <a:extLst>
              <a:ext uri="{FF2B5EF4-FFF2-40B4-BE49-F238E27FC236}">
                <a16:creationId xmlns:a16="http://schemas.microsoft.com/office/drawing/2014/main" id="{AE514B7A-D9CC-4998-8DB3-6164337D3A66}"/>
              </a:ext>
            </a:extLst>
          </p:cNvPr>
          <p:cNvPicPr>
            <a:picLocks noChangeAspect="1"/>
          </p:cNvPicPr>
          <p:nvPr/>
        </p:nvPicPr>
        <p:blipFill>
          <a:blip r:embed="rId4"/>
          <a:stretch>
            <a:fillRect/>
          </a:stretch>
        </p:blipFill>
        <p:spPr>
          <a:xfrm>
            <a:off x="4425765" y="3724850"/>
            <a:ext cx="4146763" cy="2800494"/>
          </a:xfrm>
          <a:prstGeom prst="rect">
            <a:avLst/>
          </a:prstGeom>
        </p:spPr>
      </p:pic>
      <p:pic>
        <p:nvPicPr>
          <p:cNvPr id="9" name="图片 8">
            <a:extLst>
              <a:ext uri="{FF2B5EF4-FFF2-40B4-BE49-F238E27FC236}">
                <a16:creationId xmlns:a16="http://schemas.microsoft.com/office/drawing/2014/main" id="{056CBAF1-01FB-4E47-85EE-72DD95422186}"/>
              </a:ext>
            </a:extLst>
          </p:cNvPr>
          <p:cNvPicPr>
            <a:picLocks noChangeAspect="1"/>
          </p:cNvPicPr>
          <p:nvPr/>
        </p:nvPicPr>
        <p:blipFill>
          <a:blip r:embed="rId5"/>
          <a:stretch>
            <a:fillRect/>
          </a:stretch>
        </p:blipFill>
        <p:spPr>
          <a:xfrm>
            <a:off x="1214414" y="4293096"/>
            <a:ext cx="2305168" cy="1974951"/>
          </a:xfrm>
          <a:prstGeom prst="rect">
            <a:avLst/>
          </a:prstGeom>
        </p:spPr>
      </p:pic>
    </p:spTree>
    <p:extLst>
      <p:ext uri="{BB962C8B-B14F-4D97-AF65-F5344CB8AC3E}">
        <p14:creationId xmlns:p14="http://schemas.microsoft.com/office/powerpoint/2010/main" val="28428427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7644082D-2BFD-8149-A784-B80BCF869F1A}"/>
              </a:ext>
            </a:extLst>
          </p:cNvPr>
          <p:cNvSpPr>
            <a:spLocks noGrp="1"/>
          </p:cNvSpPr>
          <p:nvPr>
            <p:ph idx="1"/>
          </p:nvPr>
        </p:nvSpPr>
        <p:spPr>
          <a:xfrm>
            <a:off x="457200" y="1196752"/>
            <a:ext cx="8229600" cy="5328592"/>
          </a:xfrm>
        </p:spPr>
        <p:txBody>
          <a:bodyPr/>
          <a:lstStyle/>
          <a:p>
            <a:pPr>
              <a:spcBef>
                <a:spcPts val="1272"/>
              </a:spcBef>
            </a:pPr>
            <a:r>
              <a:rPr lang="zh-CN" altLang="en-US" sz="2800" dirty="0"/>
              <a:t>信息传递</a:t>
            </a:r>
            <a:r>
              <a:rPr lang="en-US" altLang="zh-CN" sz="2800" dirty="0"/>
              <a:t>(</a:t>
            </a:r>
            <a:r>
              <a:rPr lang="zh-CN" altLang="en-US" sz="2800" dirty="0"/>
              <a:t>邻域聚合</a:t>
            </a:r>
            <a:r>
              <a:rPr lang="en-US" altLang="zh-CN" sz="2800" dirty="0"/>
              <a:t>)</a:t>
            </a:r>
            <a:r>
              <a:rPr lang="en-US" sz="2800" b="0" dirty="0"/>
              <a:t>: </a:t>
            </a:r>
          </a:p>
          <a:p>
            <a:pPr lvl="1">
              <a:spcBef>
                <a:spcPts val="1272"/>
              </a:spcBef>
            </a:pPr>
            <a:r>
              <a:rPr lang="zh-CN" altLang="en-US" sz="2400" dirty="0"/>
              <a:t>节点之间：</a:t>
            </a:r>
            <a:endParaRPr lang="en-US" altLang="zh-CN" sz="2400" dirty="0"/>
          </a:p>
          <a:p>
            <a:pPr lvl="1">
              <a:spcBef>
                <a:spcPts val="1272"/>
              </a:spcBef>
            </a:pPr>
            <a:endParaRPr lang="en-US" sz="2400" dirty="0"/>
          </a:p>
          <a:p>
            <a:pPr lvl="1">
              <a:spcBef>
                <a:spcPts val="1272"/>
              </a:spcBef>
            </a:pPr>
            <a:endParaRPr lang="en-US" sz="2400" dirty="0"/>
          </a:p>
          <a:p>
            <a:pPr lvl="1">
              <a:spcBef>
                <a:spcPts val="1272"/>
              </a:spcBef>
            </a:pPr>
            <a:endParaRPr lang="en-US" sz="2400" dirty="0"/>
          </a:p>
          <a:p>
            <a:pPr lvl="1">
              <a:spcBef>
                <a:spcPts val="1272"/>
              </a:spcBef>
            </a:pPr>
            <a:r>
              <a:rPr lang="zh-CN" altLang="en-US" sz="2400" dirty="0"/>
              <a:t>得到图表示：</a:t>
            </a:r>
            <a:endParaRPr lang="en-US" sz="2400" dirty="0"/>
          </a:p>
        </p:txBody>
      </p:sp>
      <p:sp>
        <p:nvSpPr>
          <p:cNvPr id="2" name="标题 1"/>
          <p:cNvSpPr>
            <a:spLocks noGrp="1"/>
          </p:cNvSpPr>
          <p:nvPr>
            <p:ph type="title"/>
          </p:nvPr>
        </p:nvSpPr>
        <p:spPr/>
        <p:txBody>
          <a:bodyPr/>
          <a:lstStyle/>
          <a:p>
            <a:r>
              <a:rPr lang="en-US" altLang="zh-CN" dirty="0"/>
              <a:t>Graph Neural Networks</a:t>
            </a:r>
            <a:endParaRPr lang="zh-CN" altLang="en-US" dirty="0"/>
          </a:p>
        </p:txBody>
      </p:sp>
      <p:pic>
        <p:nvPicPr>
          <p:cNvPr id="5" name="图片 4">
            <a:extLst>
              <a:ext uri="{FF2B5EF4-FFF2-40B4-BE49-F238E27FC236}">
                <a16:creationId xmlns:a16="http://schemas.microsoft.com/office/drawing/2014/main" id="{1F42277D-0A76-4A5B-85B4-6CBE6748A583}"/>
              </a:ext>
            </a:extLst>
          </p:cNvPr>
          <p:cNvPicPr>
            <a:picLocks noChangeAspect="1"/>
          </p:cNvPicPr>
          <p:nvPr/>
        </p:nvPicPr>
        <p:blipFill>
          <a:blip r:embed="rId3"/>
          <a:stretch>
            <a:fillRect/>
          </a:stretch>
        </p:blipFill>
        <p:spPr>
          <a:xfrm>
            <a:off x="874760" y="2325464"/>
            <a:ext cx="7812040" cy="1203962"/>
          </a:xfrm>
          <a:prstGeom prst="rect">
            <a:avLst/>
          </a:prstGeom>
        </p:spPr>
      </p:pic>
      <p:pic>
        <p:nvPicPr>
          <p:cNvPr id="6" name="图片 5">
            <a:extLst>
              <a:ext uri="{FF2B5EF4-FFF2-40B4-BE49-F238E27FC236}">
                <a16:creationId xmlns:a16="http://schemas.microsoft.com/office/drawing/2014/main" id="{F897D31E-CC69-474E-B7AC-A11CE845A688}"/>
              </a:ext>
            </a:extLst>
          </p:cNvPr>
          <p:cNvPicPr>
            <a:picLocks noChangeAspect="1"/>
          </p:cNvPicPr>
          <p:nvPr/>
        </p:nvPicPr>
        <p:blipFill>
          <a:blip r:embed="rId4"/>
          <a:stretch>
            <a:fillRect/>
          </a:stretch>
        </p:blipFill>
        <p:spPr>
          <a:xfrm>
            <a:off x="1115616" y="4759174"/>
            <a:ext cx="6205741" cy="557785"/>
          </a:xfrm>
          <a:prstGeom prst="rect">
            <a:avLst/>
          </a:prstGeom>
        </p:spPr>
      </p:pic>
    </p:spTree>
    <p:extLst>
      <p:ext uri="{BB962C8B-B14F-4D97-AF65-F5344CB8AC3E}">
        <p14:creationId xmlns:p14="http://schemas.microsoft.com/office/powerpoint/2010/main" val="18468213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7644082D-2BFD-8149-A784-B80BCF869F1A}"/>
              </a:ext>
            </a:extLst>
          </p:cNvPr>
          <p:cNvSpPr>
            <a:spLocks noGrp="1"/>
          </p:cNvSpPr>
          <p:nvPr>
            <p:ph idx="1"/>
          </p:nvPr>
        </p:nvSpPr>
        <p:spPr>
          <a:xfrm>
            <a:off x="457200" y="1196752"/>
            <a:ext cx="8229600" cy="5328592"/>
          </a:xfrm>
        </p:spPr>
        <p:txBody>
          <a:bodyPr/>
          <a:lstStyle/>
          <a:p>
            <a:pPr>
              <a:spcBef>
                <a:spcPts val="1272"/>
              </a:spcBef>
            </a:pPr>
            <a:r>
              <a:rPr lang="zh-CN" altLang="en-US" sz="2800" b="0" dirty="0"/>
              <a:t>注意力</a:t>
            </a:r>
            <a:r>
              <a:rPr lang="zh-CN" altLang="en-US" sz="2800" dirty="0"/>
              <a:t>：</a:t>
            </a:r>
            <a:endParaRPr lang="en-US" sz="2800" b="0" dirty="0"/>
          </a:p>
          <a:p>
            <a:pPr marL="0" indent="0">
              <a:spcBef>
                <a:spcPts val="1272"/>
              </a:spcBef>
              <a:buNone/>
            </a:pPr>
            <a:endParaRPr lang="en-US" altLang="zh-CN" sz="2800" dirty="0"/>
          </a:p>
          <a:p>
            <a:pPr>
              <a:spcBef>
                <a:spcPts val="1272"/>
              </a:spcBef>
            </a:pPr>
            <a:endParaRPr lang="en-US" altLang="zh-CN" sz="2800" b="0" dirty="0"/>
          </a:p>
          <a:p>
            <a:pPr>
              <a:spcBef>
                <a:spcPts val="1272"/>
              </a:spcBef>
            </a:pPr>
            <a:r>
              <a:rPr lang="zh-CN" altLang="en-US" sz="2800" b="0" dirty="0"/>
              <a:t>多头注意力：</a:t>
            </a:r>
            <a:endParaRPr lang="en-US" sz="2800" b="0" dirty="0"/>
          </a:p>
        </p:txBody>
      </p:sp>
      <p:sp>
        <p:nvSpPr>
          <p:cNvPr id="2" name="标题 1"/>
          <p:cNvSpPr>
            <a:spLocks noGrp="1"/>
          </p:cNvSpPr>
          <p:nvPr>
            <p:ph type="title"/>
          </p:nvPr>
        </p:nvSpPr>
        <p:spPr/>
        <p:txBody>
          <a:bodyPr/>
          <a:lstStyle/>
          <a:p>
            <a:r>
              <a:rPr lang="en-US" altLang="zh-CN" dirty="0"/>
              <a:t>Transformer</a:t>
            </a:r>
            <a:endParaRPr lang="zh-CN" altLang="en-US" dirty="0"/>
          </a:p>
        </p:txBody>
      </p:sp>
      <p:pic>
        <p:nvPicPr>
          <p:cNvPr id="5" name="图片 4">
            <a:extLst>
              <a:ext uri="{FF2B5EF4-FFF2-40B4-BE49-F238E27FC236}">
                <a16:creationId xmlns:a16="http://schemas.microsoft.com/office/drawing/2014/main" id="{C62FA469-0D2E-4F28-82F5-25E98E2B5BDC}"/>
              </a:ext>
            </a:extLst>
          </p:cNvPr>
          <p:cNvPicPr>
            <a:picLocks noChangeAspect="1"/>
          </p:cNvPicPr>
          <p:nvPr/>
        </p:nvPicPr>
        <p:blipFill>
          <a:blip r:embed="rId3"/>
          <a:stretch>
            <a:fillRect/>
          </a:stretch>
        </p:blipFill>
        <p:spPr>
          <a:xfrm>
            <a:off x="1115616" y="2046571"/>
            <a:ext cx="5844552" cy="557785"/>
          </a:xfrm>
          <a:prstGeom prst="rect">
            <a:avLst/>
          </a:prstGeom>
        </p:spPr>
      </p:pic>
      <p:pic>
        <p:nvPicPr>
          <p:cNvPr id="7" name="图片 6">
            <a:extLst>
              <a:ext uri="{FF2B5EF4-FFF2-40B4-BE49-F238E27FC236}">
                <a16:creationId xmlns:a16="http://schemas.microsoft.com/office/drawing/2014/main" id="{44851013-0F18-4EF1-B57B-A540E01B550F}"/>
              </a:ext>
            </a:extLst>
          </p:cNvPr>
          <p:cNvPicPr>
            <a:picLocks noChangeAspect="1"/>
          </p:cNvPicPr>
          <p:nvPr/>
        </p:nvPicPr>
        <p:blipFill>
          <a:blip r:embed="rId4"/>
          <a:stretch>
            <a:fillRect/>
          </a:stretch>
        </p:blipFill>
        <p:spPr>
          <a:xfrm>
            <a:off x="1115616" y="3861048"/>
            <a:ext cx="6696744" cy="933101"/>
          </a:xfrm>
          <a:prstGeom prst="rect">
            <a:avLst/>
          </a:prstGeom>
        </p:spPr>
      </p:pic>
    </p:spTree>
    <p:extLst>
      <p:ext uri="{BB962C8B-B14F-4D97-AF65-F5344CB8AC3E}">
        <p14:creationId xmlns:p14="http://schemas.microsoft.com/office/powerpoint/2010/main" val="26630009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a:xfrm>
            <a:off x="1648544" y="2492896"/>
            <a:ext cx="6019800" cy="1656184"/>
          </a:xfrm>
        </p:spPr>
        <p:txBody>
          <a:bodyPr/>
          <a:lstStyle/>
          <a:p>
            <a:r>
              <a:rPr lang="en-US" altLang="zh-CN" sz="4000" dirty="0"/>
              <a:t>Model</a:t>
            </a:r>
            <a:endParaRPr lang="zh-CN" altLang="en-US" sz="4000" dirty="0"/>
          </a:p>
        </p:txBody>
      </p:sp>
    </p:spTree>
    <p:extLst>
      <p:ext uri="{BB962C8B-B14F-4D97-AF65-F5344CB8AC3E}">
        <p14:creationId xmlns:p14="http://schemas.microsoft.com/office/powerpoint/2010/main" val="25643205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7644082D-2BFD-8149-A784-B80BCF869F1A}"/>
              </a:ext>
            </a:extLst>
          </p:cNvPr>
          <p:cNvSpPr>
            <a:spLocks noGrp="1"/>
          </p:cNvSpPr>
          <p:nvPr>
            <p:ph idx="1"/>
          </p:nvPr>
        </p:nvSpPr>
        <p:spPr>
          <a:xfrm>
            <a:off x="457200" y="1196752"/>
            <a:ext cx="8229600" cy="5328592"/>
          </a:xfrm>
        </p:spPr>
        <p:txBody>
          <a:bodyPr/>
          <a:lstStyle/>
          <a:p>
            <a:pPr>
              <a:spcBef>
                <a:spcPts val="1272"/>
              </a:spcBef>
            </a:pPr>
            <a:r>
              <a:rPr lang="zh-CN" altLang="en-US" sz="2800" dirty="0"/>
              <a:t>整体架构：</a:t>
            </a:r>
            <a:endParaRPr lang="en-US" altLang="zh-CN" sz="2400" dirty="0"/>
          </a:p>
        </p:txBody>
      </p:sp>
      <p:sp>
        <p:nvSpPr>
          <p:cNvPr id="2" name="标题 1"/>
          <p:cNvSpPr>
            <a:spLocks noGrp="1"/>
          </p:cNvSpPr>
          <p:nvPr>
            <p:ph type="title"/>
          </p:nvPr>
        </p:nvSpPr>
        <p:spPr/>
        <p:txBody>
          <a:bodyPr/>
          <a:lstStyle/>
          <a:p>
            <a:r>
              <a:rPr lang="en-US" altLang="zh-CN" dirty="0"/>
              <a:t>GROVER</a:t>
            </a:r>
            <a:endParaRPr lang="zh-CN" altLang="en-US" dirty="0"/>
          </a:p>
        </p:txBody>
      </p:sp>
      <p:pic>
        <p:nvPicPr>
          <p:cNvPr id="5" name="图片 4">
            <a:extLst>
              <a:ext uri="{FF2B5EF4-FFF2-40B4-BE49-F238E27FC236}">
                <a16:creationId xmlns:a16="http://schemas.microsoft.com/office/drawing/2014/main" id="{7CC6A6A8-4F35-4661-A7F5-C026C55451FB}"/>
              </a:ext>
            </a:extLst>
          </p:cNvPr>
          <p:cNvPicPr>
            <a:picLocks noChangeAspect="1"/>
          </p:cNvPicPr>
          <p:nvPr/>
        </p:nvPicPr>
        <p:blipFill>
          <a:blip r:embed="rId3"/>
          <a:stretch>
            <a:fillRect/>
          </a:stretch>
        </p:blipFill>
        <p:spPr>
          <a:xfrm>
            <a:off x="3059832" y="1109615"/>
            <a:ext cx="4869754" cy="5415729"/>
          </a:xfrm>
          <a:prstGeom prst="rect">
            <a:avLst/>
          </a:prstGeom>
        </p:spPr>
      </p:pic>
    </p:spTree>
    <p:extLst>
      <p:ext uri="{BB962C8B-B14F-4D97-AF65-F5344CB8AC3E}">
        <p14:creationId xmlns:p14="http://schemas.microsoft.com/office/powerpoint/2010/main" val="42874484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7644082D-2BFD-8149-A784-B80BCF869F1A}"/>
              </a:ext>
            </a:extLst>
          </p:cNvPr>
          <p:cNvSpPr>
            <a:spLocks noGrp="1"/>
          </p:cNvSpPr>
          <p:nvPr>
            <p:ph idx="1"/>
          </p:nvPr>
        </p:nvSpPr>
        <p:spPr>
          <a:xfrm>
            <a:off x="457200" y="1196752"/>
            <a:ext cx="8229600" cy="5328592"/>
          </a:xfrm>
        </p:spPr>
        <p:txBody>
          <a:bodyPr/>
          <a:lstStyle/>
          <a:p>
            <a:pPr>
              <a:spcBef>
                <a:spcPts val="1272"/>
              </a:spcBef>
            </a:pPr>
            <a:r>
              <a:rPr lang="en-US" altLang="zh-CN" sz="2800" dirty="0"/>
              <a:t>Aggregate2Node</a:t>
            </a:r>
            <a:r>
              <a:rPr lang="zh-CN" altLang="en-US" sz="2800" dirty="0"/>
              <a:t>和</a:t>
            </a:r>
            <a:r>
              <a:rPr lang="en-US" altLang="zh-CN" sz="2800" dirty="0"/>
              <a:t>Aggregate2Edge</a:t>
            </a:r>
            <a:r>
              <a:rPr lang="zh-CN" altLang="en-US" sz="2800" dirty="0"/>
              <a:t>：</a:t>
            </a:r>
            <a:endParaRPr lang="en-US" altLang="zh-CN" sz="2400" dirty="0"/>
          </a:p>
        </p:txBody>
      </p:sp>
      <p:sp>
        <p:nvSpPr>
          <p:cNvPr id="2" name="标题 1"/>
          <p:cNvSpPr>
            <a:spLocks noGrp="1"/>
          </p:cNvSpPr>
          <p:nvPr>
            <p:ph type="title"/>
          </p:nvPr>
        </p:nvSpPr>
        <p:spPr/>
        <p:txBody>
          <a:bodyPr/>
          <a:lstStyle/>
          <a:p>
            <a:r>
              <a:rPr lang="en-US" altLang="zh-CN" dirty="0"/>
              <a:t>GROVER</a:t>
            </a:r>
            <a:endParaRPr lang="zh-CN" altLang="en-US" dirty="0"/>
          </a:p>
        </p:txBody>
      </p:sp>
      <p:pic>
        <p:nvPicPr>
          <p:cNvPr id="5" name="图片 4">
            <a:extLst>
              <a:ext uri="{FF2B5EF4-FFF2-40B4-BE49-F238E27FC236}">
                <a16:creationId xmlns:a16="http://schemas.microsoft.com/office/drawing/2014/main" id="{0C863AA4-5CE7-43BB-B85D-54D5665375CC}"/>
              </a:ext>
            </a:extLst>
          </p:cNvPr>
          <p:cNvPicPr>
            <a:picLocks noChangeAspect="1"/>
          </p:cNvPicPr>
          <p:nvPr/>
        </p:nvPicPr>
        <p:blipFill>
          <a:blip r:embed="rId3"/>
          <a:stretch>
            <a:fillRect/>
          </a:stretch>
        </p:blipFill>
        <p:spPr>
          <a:xfrm>
            <a:off x="1619672" y="2304087"/>
            <a:ext cx="4974346" cy="1481331"/>
          </a:xfrm>
          <a:prstGeom prst="rect">
            <a:avLst/>
          </a:prstGeom>
        </p:spPr>
      </p:pic>
    </p:spTree>
    <p:extLst>
      <p:ext uri="{BB962C8B-B14F-4D97-AF65-F5344CB8AC3E}">
        <p14:creationId xmlns:p14="http://schemas.microsoft.com/office/powerpoint/2010/main" val="42700278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7644082D-2BFD-8149-A784-B80BCF869F1A}"/>
              </a:ext>
            </a:extLst>
          </p:cNvPr>
          <p:cNvSpPr>
            <a:spLocks noGrp="1"/>
          </p:cNvSpPr>
          <p:nvPr>
            <p:ph idx="1"/>
          </p:nvPr>
        </p:nvSpPr>
        <p:spPr>
          <a:xfrm>
            <a:off x="457200" y="1196752"/>
            <a:ext cx="8229600" cy="5328592"/>
          </a:xfrm>
        </p:spPr>
        <p:txBody>
          <a:bodyPr/>
          <a:lstStyle/>
          <a:p>
            <a:pPr>
              <a:spcBef>
                <a:spcPts val="1272"/>
              </a:spcBef>
            </a:pPr>
            <a:r>
              <a:rPr lang="zh-CN" altLang="en-US" sz="2800" dirty="0"/>
              <a:t>两阶段信息提取：</a:t>
            </a:r>
            <a:endParaRPr lang="en-US" altLang="zh-CN" sz="2800" dirty="0"/>
          </a:p>
          <a:p>
            <a:pPr lvl="1">
              <a:spcBef>
                <a:spcPts val="1272"/>
              </a:spcBef>
            </a:pPr>
            <a:r>
              <a:rPr lang="zh-CN" altLang="en-US" sz="2400" dirty="0"/>
              <a:t>消息传递过程捕获图的局部结构信息</a:t>
            </a:r>
            <a:endParaRPr lang="en-US" altLang="zh-CN" sz="2400" dirty="0"/>
          </a:p>
          <a:p>
            <a:pPr lvl="1">
              <a:spcBef>
                <a:spcPts val="1272"/>
              </a:spcBef>
            </a:pPr>
            <a:r>
              <a:rPr lang="en-US" altLang="zh-CN" sz="2400" dirty="0"/>
              <a:t>Transformer</a:t>
            </a:r>
            <a:r>
              <a:rPr lang="zh-CN" altLang="en-US" sz="2400" dirty="0"/>
              <a:t>对第一级信息进一步提取，得到全局节点的关联关系</a:t>
            </a:r>
            <a:endParaRPr lang="en-US" altLang="zh-CN" sz="2400" dirty="0"/>
          </a:p>
          <a:p>
            <a:pPr lvl="1">
              <a:spcBef>
                <a:spcPts val="1272"/>
              </a:spcBef>
            </a:pPr>
            <a:endParaRPr lang="en-US" altLang="zh-CN" sz="2400" dirty="0"/>
          </a:p>
        </p:txBody>
      </p:sp>
      <p:sp>
        <p:nvSpPr>
          <p:cNvPr id="2" name="标题 1"/>
          <p:cNvSpPr>
            <a:spLocks noGrp="1"/>
          </p:cNvSpPr>
          <p:nvPr>
            <p:ph type="title"/>
          </p:nvPr>
        </p:nvSpPr>
        <p:spPr/>
        <p:txBody>
          <a:bodyPr/>
          <a:lstStyle/>
          <a:p>
            <a:r>
              <a:rPr lang="en-US" altLang="zh-CN" dirty="0"/>
              <a:t>GROVER</a:t>
            </a:r>
            <a:endParaRPr lang="zh-CN" altLang="en-US" dirty="0"/>
          </a:p>
        </p:txBody>
      </p:sp>
    </p:spTree>
    <p:extLst>
      <p:ext uri="{BB962C8B-B14F-4D97-AF65-F5344CB8AC3E}">
        <p14:creationId xmlns:p14="http://schemas.microsoft.com/office/powerpoint/2010/main" val="3346023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7644082D-2BFD-8149-A784-B80BCF869F1A}"/>
                  </a:ext>
                </a:extLst>
              </p:cNvPr>
              <p:cNvSpPr>
                <a:spLocks noGrp="1"/>
              </p:cNvSpPr>
              <p:nvPr>
                <p:ph idx="1"/>
              </p:nvPr>
            </p:nvSpPr>
            <p:spPr>
              <a:xfrm>
                <a:off x="457200" y="1196752"/>
                <a:ext cx="8229600" cy="5328592"/>
              </a:xfrm>
            </p:spPr>
            <p:txBody>
              <a:bodyPr/>
              <a:lstStyle/>
              <a:p>
                <a:pPr>
                  <a:spcBef>
                    <a:spcPts val="1272"/>
                  </a:spcBef>
                </a:pPr>
                <a:r>
                  <a:rPr lang="zh-CN" altLang="en-US" sz="2800" dirty="0"/>
                  <a:t>对于给定的迭代数</a:t>
                </a:r>
                <a:r>
                  <a:rPr lang="en-US" altLang="zh-CN" sz="2800" dirty="0"/>
                  <a:t>/</a:t>
                </a:r>
                <a:r>
                  <a:rPr lang="zh-CN" altLang="en-US" sz="2800" dirty="0"/>
                  <a:t>层数</a:t>
                </a:r>
                <a14:m>
                  <m:oMath xmlns:m="http://schemas.openxmlformats.org/officeDocument/2006/math">
                    <m:r>
                      <a:rPr lang="en-US" altLang="zh-CN" sz="2800" b="0" i="1" smtClean="0">
                        <a:latin typeface="Cambria Math" panose="02040503050406030204" pitchFamily="18" charset="0"/>
                      </a:rPr>
                      <m:t>𝐿</m:t>
                    </m:r>
                  </m:oMath>
                </a14:m>
                <a:r>
                  <a:rPr lang="zh-CN" altLang="en-US" sz="2800" dirty="0"/>
                  <a:t>：</a:t>
                </a:r>
                <a:endParaRPr lang="en-US" altLang="zh-CN" sz="2800" dirty="0"/>
              </a:p>
              <a:p>
                <a:pPr lvl="1">
                  <a:spcBef>
                    <a:spcPts val="1272"/>
                  </a:spcBef>
                </a:pPr>
                <a:r>
                  <a:rPr lang="zh-CN" altLang="en-US" sz="2400" dirty="0"/>
                  <a:t>预先指定跳数</a:t>
                </a:r>
                <a14:m>
                  <m:oMath xmlns:m="http://schemas.openxmlformats.org/officeDocument/2006/math">
                    <m:sSub>
                      <m:sSubPr>
                        <m:ctrlPr>
                          <a:rPr lang="en-US" altLang="zh-CN" sz="2400" i="1" smtClean="0">
                            <a:latin typeface="Cambria Math" panose="02040503050406030204" pitchFamily="18" charset="0"/>
                          </a:rPr>
                        </m:ctrlPr>
                      </m:sSubPr>
                      <m:e>
                        <m:r>
                          <a:rPr lang="en-US" altLang="zh-CN" sz="2400" b="0" i="1" smtClean="0">
                            <a:latin typeface="Cambria Math" panose="02040503050406030204" pitchFamily="18" charset="0"/>
                          </a:rPr>
                          <m:t>𝐾</m:t>
                        </m:r>
                      </m:e>
                      <m:sub>
                        <m:r>
                          <a:rPr lang="en-US" altLang="zh-CN" sz="2400" b="0" i="1" smtClean="0">
                            <a:latin typeface="Cambria Math" panose="02040503050406030204" pitchFamily="18" charset="0"/>
                          </a:rPr>
                          <m:t>𝑙</m:t>
                        </m:r>
                      </m:sub>
                    </m:sSub>
                    <m:r>
                      <a:rPr lang="zh-CN" altLang="en-US" sz="2400" i="1">
                        <a:latin typeface="Cambria Math" panose="02040503050406030204" pitchFamily="18" charset="0"/>
                      </a:rPr>
                      <m:t>在</m:t>
                    </m:r>
                  </m:oMath>
                </a14:m>
                <a:r>
                  <a:rPr lang="zh-CN" altLang="en-US" sz="2400" dirty="0"/>
                  <a:t>不同数据集上表现不好</a:t>
                </a:r>
                <a:endParaRPr lang="en-US" altLang="zh-CN" sz="2400" dirty="0"/>
              </a:p>
            </p:txBody>
          </p:sp>
        </mc:Choice>
        <mc:Fallback xmlns="">
          <p:sp>
            <p:nvSpPr>
              <p:cNvPr id="3" name="内容占位符 2">
                <a:extLst>
                  <a:ext uri="{FF2B5EF4-FFF2-40B4-BE49-F238E27FC236}">
                    <a16:creationId xmlns:a16="http://schemas.microsoft.com/office/drawing/2014/main" id="{7644082D-2BFD-8149-A784-B80BCF869F1A}"/>
                  </a:ext>
                </a:extLst>
              </p:cNvPr>
              <p:cNvSpPr>
                <a:spLocks noGrp="1" noRot="1" noChangeAspect="1" noMove="1" noResize="1" noEditPoints="1" noAdjustHandles="1" noChangeArrowheads="1" noChangeShapeType="1" noTextEdit="1"/>
              </p:cNvSpPr>
              <p:nvPr>
                <p:ph idx="1"/>
              </p:nvPr>
            </p:nvSpPr>
            <p:spPr>
              <a:xfrm>
                <a:off x="457200" y="1196752"/>
                <a:ext cx="8229600" cy="5328592"/>
              </a:xfrm>
              <a:blipFill>
                <a:blip r:embed="rId3"/>
                <a:stretch>
                  <a:fillRect l="-741" t="-1487"/>
                </a:stretch>
              </a:blipFill>
            </p:spPr>
            <p:txBody>
              <a:bodyPr/>
              <a:lstStyle/>
              <a:p>
                <a:r>
                  <a:rPr lang="zh-CN" altLang="en-US">
                    <a:noFill/>
                  </a:rPr>
                  <a:t> </a:t>
                </a:r>
              </a:p>
            </p:txBody>
          </p:sp>
        </mc:Fallback>
      </mc:AlternateContent>
      <p:sp>
        <p:nvSpPr>
          <p:cNvPr id="2" name="标题 1"/>
          <p:cNvSpPr>
            <a:spLocks noGrp="1"/>
          </p:cNvSpPr>
          <p:nvPr>
            <p:ph type="title"/>
          </p:nvPr>
        </p:nvSpPr>
        <p:spPr>
          <a:xfrm>
            <a:off x="1214414" y="115888"/>
            <a:ext cx="8110114" cy="1128712"/>
          </a:xfrm>
        </p:spPr>
        <p:txBody>
          <a:bodyPr/>
          <a:lstStyle/>
          <a:p>
            <a:r>
              <a:rPr lang="en-US" altLang="zh-CN" dirty="0"/>
              <a:t>Dynamic Message Passing Network</a:t>
            </a:r>
            <a:endParaRPr lang="zh-CN" altLang="en-US" dirty="0"/>
          </a:p>
        </p:txBody>
      </p:sp>
    </p:spTree>
    <p:extLst>
      <p:ext uri="{BB962C8B-B14F-4D97-AF65-F5344CB8AC3E}">
        <p14:creationId xmlns:p14="http://schemas.microsoft.com/office/powerpoint/2010/main" val="28829229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7644082D-2BFD-8149-A784-B80BCF869F1A}"/>
                  </a:ext>
                </a:extLst>
              </p:cNvPr>
              <p:cNvSpPr>
                <a:spLocks noGrp="1"/>
              </p:cNvSpPr>
              <p:nvPr>
                <p:ph idx="1"/>
              </p:nvPr>
            </p:nvSpPr>
            <p:spPr>
              <a:xfrm>
                <a:off x="457200" y="1196752"/>
                <a:ext cx="8229600" cy="5328592"/>
              </a:xfrm>
            </p:spPr>
            <p:txBody>
              <a:bodyPr/>
              <a:lstStyle/>
              <a:p>
                <a:pPr>
                  <a:spcBef>
                    <a:spcPts val="1272"/>
                  </a:spcBef>
                </a:pPr>
                <a:r>
                  <a:rPr lang="zh-CN" altLang="en-US" sz="2800" dirty="0"/>
                  <a:t>对于给定的迭代数</a:t>
                </a:r>
                <a:r>
                  <a:rPr lang="en-US" altLang="zh-CN" sz="2800" dirty="0"/>
                  <a:t>/</a:t>
                </a:r>
                <a:r>
                  <a:rPr lang="zh-CN" altLang="en-US" sz="2800" dirty="0"/>
                  <a:t>层数</a:t>
                </a:r>
                <a14:m>
                  <m:oMath xmlns:m="http://schemas.openxmlformats.org/officeDocument/2006/math">
                    <m:r>
                      <a:rPr lang="en-US" altLang="zh-CN" sz="2800" b="0" i="1" smtClean="0">
                        <a:latin typeface="Cambria Math" panose="02040503050406030204" pitchFamily="18" charset="0"/>
                      </a:rPr>
                      <m:t>𝐿</m:t>
                    </m:r>
                  </m:oMath>
                </a14:m>
                <a:r>
                  <a:rPr lang="zh-CN" altLang="en-US" sz="2800" dirty="0"/>
                  <a:t>：</a:t>
                </a:r>
                <a:endParaRPr lang="en-US" altLang="zh-CN" sz="2800" dirty="0"/>
              </a:p>
              <a:p>
                <a:pPr lvl="1">
                  <a:spcBef>
                    <a:spcPts val="1272"/>
                  </a:spcBef>
                </a:pPr>
                <a:r>
                  <a:rPr lang="zh-CN" altLang="en-US" sz="2400" dirty="0"/>
                  <a:t>预先指定跳数</a:t>
                </a:r>
                <a14:m>
                  <m:oMath xmlns:m="http://schemas.openxmlformats.org/officeDocument/2006/math">
                    <m:sSub>
                      <m:sSubPr>
                        <m:ctrlPr>
                          <a:rPr lang="en-US" altLang="zh-CN" sz="2400" i="1" smtClean="0">
                            <a:latin typeface="Cambria Math" panose="02040503050406030204" pitchFamily="18" charset="0"/>
                          </a:rPr>
                        </m:ctrlPr>
                      </m:sSubPr>
                      <m:e>
                        <m:r>
                          <a:rPr lang="en-US" altLang="zh-CN" sz="2400" b="0" i="1" smtClean="0">
                            <a:latin typeface="Cambria Math" panose="02040503050406030204" pitchFamily="18" charset="0"/>
                          </a:rPr>
                          <m:t>𝐾</m:t>
                        </m:r>
                      </m:e>
                      <m:sub>
                        <m:r>
                          <a:rPr lang="en-US" altLang="zh-CN" sz="2400" b="0" i="1" smtClean="0">
                            <a:latin typeface="Cambria Math" panose="02040503050406030204" pitchFamily="18" charset="0"/>
                          </a:rPr>
                          <m:t>𝑙</m:t>
                        </m:r>
                      </m:sub>
                    </m:sSub>
                    <m:r>
                      <a:rPr lang="zh-CN" altLang="en-US" sz="2400" i="1">
                        <a:latin typeface="Cambria Math" panose="02040503050406030204" pitchFamily="18" charset="0"/>
                      </a:rPr>
                      <m:t>在</m:t>
                    </m:r>
                  </m:oMath>
                </a14:m>
                <a:r>
                  <a:rPr lang="zh-CN" altLang="en-US" sz="2400" dirty="0"/>
                  <a:t>不同数据集上表现不好</a:t>
                </a:r>
                <a:endParaRPr lang="en-US" altLang="zh-CN" sz="2400" dirty="0"/>
              </a:p>
              <a:p>
                <a:pPr lvl="1">
                  <a:spcBef>
                    <a:spcPts val="1272"/>
                  </a:spcBef>
                </a:pPr>
                <a:r>
                  <a:rPr lang="zh-CN" altLang="en-US" sz="2400" dirty="0"/>
                  <a:t>随机策略：每个</a:t>
                </a:r>
                <a:r>
                  <a:rPr lang="en-US" altLang="zh-CN" sz="2400" dirty="0"/>
                  <a:t>epoch</a:t>
                </a:r>
                <a:r>
                  <a:rPr lang="zh-CN" altLang="en-US" sz="2400" dirty="0"/>
                  <a:t>从随机分布中选择</a:t>
                </a:r>
                <a14:m>
                  <m:oMath xmlns:m="http://schemas.openxmlformats.org/officeDocument/2006/math">
                    <m:sSub>
                      <m:sSubPr>
                        <m:ctrlPr>
                          <a:rPr lang="en-US" altLang="zh-CN" sz="2400" i="1" smtClean="0">
                            <a:latin typeface="Cambria Math" panose="02040503050406030204" pitchFamily="18" charset="0"/>
                          </a:rPr>
                        </m:ctrlPr>
                      </m:sSubPr>
                      <m:e>
                        <m:r>
                          <a:rPr lang="en-US" altLang="zh-CN" sz="2400" b="0" i="1" smtClean="0">
                            <a:latin typeface="Cambria Math" panose="02040503050406030204" pitchFamily="18" charset="0"/>
                          </a:rPr>
                          <m:t>𝐾</m:t>
                        </m:r>
                      </m:e>
                      <m:sub>
                        <m:r>
                          <a:rPr lang="en-US" altLang="zh-CN" sz="2400" b="0" i="1" smtClean="0">
                            <a:latin typeface="Cambria Math" panose="02040503050406030204" pitchFamily="18" charset="0"/>
                          </a:rPr>
                          <m:t>𝑙</m:t>
                        </m:r>
                      </m:sub>
                    </m:sSub>
                  </m:oMath>
                </a14:m>
                <a:endParaRPr lang="en-US" altLang="zh-CN" sz="2400" dirty="0"/>
              </a:p>
              <a:p>
                <a:pPr lvl="2">
                  <a:spcBef>
                    <a:spcPts val="1272"/>
                  </a:spcBef>
                </a:pPr>
                <a:r>
                  <a:rPr lang="zh-CN" altLang="en-US" sz="2000" dirty="0"/>
                  <a:t>均匀分布</a:t>
                </a:r>
                <a:endParaRPr lang="en-US" altLang="zh-CN" sz="2000" dirty="0"/>
              </a:p>
              <a:p>
                <a:pPr lvl="2">
                  <a:spcBef>
                    <a:spcPts val="1272"/>
                  </a:spcBef>
                </a:pPr>
                <a:endParaRPr lang="en-US" altLang="zh-CN" sz="2000" dirty="0"/>
              </a:p>
              <a:p>
                <a:pPr lvl="2">
                  <a:spcBef>
                    <a:spcPts val="1272"/>
                  </a:spcBef>
                </a:pPr>
                <a:endParaRPr lang="en-US" altLang="zh-CN" sz="2000" dirty="0"/>
              </a:p>
              <a:p>
                <a:pPr lvl="2">
                  <a:spcBef>
                    <a:spcPts val="1272"/>
                  </a:spcBef>
                </a:pPr>
                <a:r>
                  <a:rPr lang="zh-CN" altLang="en-US" sz="2000" dirty="0"/>
                  <a:t>截尾正态分布</a:t>
                </a:r>
                <a:r>
                  <a:rPr lang="en-US" altLang="zh-CN" sz="2000" dirty="0"/>
                  <a:t>(</a:t>
                </a:r>
                <a:r>
                  <a:rPr lang="zh-CN" altLang="en-US" sz="2000" dirty="0"/>
                  <a:t>限定边界</a:t>
                </a:r>
                <a:r>
                  <a:rPr lang="en-US" altLang="zh-CN" sz="2000" dirty="0"/>
                  <a:t>)</a:t>
                </a:r>
              </a:p>
              <a:p>
                <a:pPr lvl="2">
                  <a:spcBef>
                    <a:spcPts val="1272"/>
                  </a:spcBef>
                </a:pPr>
                <a:endParaRPr lang="en-US" altLang="zh-CN" sz="2000" dirty="0"/>
              </a:p>
            </p:txBody>
          </p:sp>
        </mc:Choice>
        <mc:Fallback xmlns="">
          <p:sp>
            <p:nvSpPr>
              <p:cNvPr id="3" name="内容占位符 2">
                <a:extLst>
                  <a:ext uri="{FF2B5EF4-FFF2-40B4-BE49-F238E27FC236}">
                    <a16:creationId xmlns:a16="http://schemas.microsoft.com/office/drawing/2014/main" id="{7644082D-2BFD-8149-A784-B80BCF869F1A}"/>
                  </a:ext>
                </a:extLst>
              </p:cNvPr>
              <p:cNvSpPr>
                <a:spLocks noGrp="1" noRot="1" noChangeAspect="1" noMove="1" noResize="1" noEditPoints="1" noAdjustHandles="1" noChangeArrowheads="1" noChangeShapeType="1" noTextEdit="1"/>
              </p:cNvSpPr>
              <p:nvPr>
                <p:ph idx="1"/>
              </p:nvPr>
            </p:nvSpPr>
            <p:spPr>
              <a:xfrm>
                <a:off x="457200" y="1196752"/>
                <a:ext cx="8229600" cy="5328592"/>
              </a:xfrm>
              <a:blipFill>
                <a:blip r:embed="rId3"/>
                <a:stretch>
                  <a:fillRect l="-741" t="-1487"/>
                </a:stretch>
              </a:blipFill>
            </p:spPr>
            <p:txBody>
              <a:bodyPr/>
              <a:lstStyle/>
              <a:p>
                <a:r>
                  <a:rPr lang="zh-CN" altLang="en-US">
                    <a:noFill/>
                  </a:rPr>
                  <a:t> </a:t>
                </a:r>
              </a:p>
            </p:txBody>
          </p:sp>
        </mc:Fallback>
      </mc:AlternateContent>
      <p:sp>
        <p:nvSpPr>
          <p:cNvPr id="2" name="标题 1"/>
          <p:cNvSpPr>
            <a:spLocks noGrp="1"/>
          </p:cNvSpPr>
          <p:nvPr>
            <p:ph type="title"/>
          </p:nvPr>
        </p:nvSpPr>
        <p:spPr>
          <a:xfrm>
            <a:off x="1214414" y="115888"/>
            <a:ext cx="8110114" cy="1128712"/>
          </a:xfrm>
        </p:spPr>
        <p:txBody>
          <a:bodyPr/>
          <a:lstStyle/>
          <a:p>
            <a:r>
              <a:rPr lang="en-US" altLang="zh-CN" dirty="0"/>
              <a:t>Dynamic Message Passing Network</a:t>
            </a:r>
            <a:endParaRPr lang="zh-CN" altLang="en-US" dirty="0"/>
          </a:p>
        </p:txBody>
      </p:sp>
      <p:pic>
        <p:nvPicPr>
          <p:cNvPr id="5" name="图片 4">
            <a:extLst>
              <a:ext uri="{FF2B5EF4-FFF2-40B4-BE49-F238E27FC236}">
                <a16:creationId xmlns:a16="http://schemas.microsoft.com/office/drawing/2014/main" id="{D2BD1A0B-E35D-4F93-B081-30E21219B08E}"/>
              </a:ext>
            </a:extLst>
          </p:cNvPr>
          <p:cNvPicPr>
            <a:picLocks noChangeAspect="1"/>
          </p:cNvPicPr>
          <p:nvPr/>
        </p:nvPicPr>
        <p:blipFill>
          <a:blip r:embed="rId4"/>
          <a:stretch>
            <a:fillRect/>
          </a:stretch>
        </p:blipFill>
        <p:spPr>
          <a:xfrm>
            <a:off x="1691680" y="3429001"/>
            <a:ext cx="1757565" cy="364104"/>
          </a:xfrm>
          <a:prstGeom prst="rect">
            <a:avLst/>
          </a:prstGeom>
        </p:spPr>
      </p:pic>
      <p:pic>
        <p:nvPicPr>
          <p:cNvPr id="9" name="图片 8">
            <a:extLst>
              <a:ext uri="{FF2B5EF4-FFF2-40B4-BE49-F238E27FC236}">
                <a16:creationId xmlns:a16="http://schemas.microsoft.com/office/drawing/2014/main" id="{BE33B36B-7C91-4A3E-AE07-DE6B002ACB76}"/>
              </a:ext>
            </a:extLst>
          </p:cNvPr>
          <p:cNvPicPr>
            <a:picLocks noChangeAspect="1"/>
          </p:cNvPicPr>
          <p:nvPr/>
        </p:nvPicPr>
        <p:blipFill>
          <a:blip r:embed="rId5"/>
          <a:stretch>
            <a:fillRect/>
          </a:stretch>
        </p:blipFill>
        <p:spPr>
          <a:xfrm>
            <a:off x="1691680" y="4857314"/>
            <a:ext cx="1891766" cy="437663"/>
          </a:xfrm>
          <a:prstGeom prst="rect">
            <a:avLst/>
          </a:prstGeom>
        </p:spPr>
      </p:pic>
    </p:spTree>
    <p:extLst>
      <p:ext uri="{BB962C8B-B14F-4D97-AF65-F5344CB8AC3E}">
        <p14:creationId xmlns:p14="http://schemas.microsoft.com/office/powerpoint/2010/main" val="40669917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a:xfrm>
            <a:off x="1648544" y="2492896"/>
            <a:ext cx="6019800" cy="1656184"/>
          </a:xfrm>
        </p:spPr>
        <p:txBody>
          <a:bodyPr/>
          <a:lstStyle/>
          <a:p>
            <a:r>
              <a:rPr lang="en-US" altLang="zh-CN" sz="4000" dirty="0"/>
              <a:t>Introduction</a:t>
            </a:r>
            <a:endParaRPr lang="zh-CN" altLang="en-US" sz="4000" dirty="0"/>
          </a:p>
        </p:txBody>
      </p:sp>
    </p:spTree>
    <p:extLst>
      <p:ext uri="{BB962C8B-B14F-4D97-AF65-F5344CB8AC3E}">
        <p14:creationId xmlns:p14="http://schemas.microsoft.com/office/powerpoint/2010/main" val="33214584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a:xfrm>
            <a:off x="1648544" y="2492896"/>
            <a:ext cx="6019800" cy="1656184"/>
          </a:xfrm>
        </p:spPr>
        <p:txBody>
          <a:bodyPr/>
          <a:lstStyle/>
          <a:p>
            <a:r>
              <a:rPr lang="en-US" altLang="zh-CN" sz="4000" dirty="0"/>
              <a:t>Self-supervised Task</a:t>
            </a:r>
            <a:endParaRPr lang="zh-CN" altLang="en-US" sz="4000" dirty="0"/>
          </a:p>
        </p:txBody>
      </p:sp>
    </p:spTree>
    <p:extLst>
      <p:ext uri="{BB962C8B-B14F-4D97-AF65-F5344CB8AC3E}">
        <p14:creationId xmlns:p14="http://schemas.microsoft.com/office/powerpoint/2010/main" val="24094543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7644082D-2BFD-8149-A784-B80BCF869F1A}"/>
              </a:ext>
            </a:extLst>
          </p:cNvPr>
          <p:cNvSpPr>
            <a:spLocks noGrp="1"/>
          </p:cNvSpPr>
          <p:nvPr>
            <p:ph idx="1"/>
          </p:nvPr>
        </p:nvSpPr>
        <p:spPr>
          <a:xfrm>
            <a:off x="457200" y="1196752"/>
            <a:ext cx="8229600" cy="5328592"/>
          </a:xfrm>
        </p:spPr>
        <p:txBody>
          <a:bodyPr/>
          <a:lstStyle/>
          <a:p>
            <a:pPr>
              <a:spcBef>
                <a:spcPts val="1272"/>
              </a:spcBef>
            </a:pPr>
            <a:r>
              <a:rPr lang="zh-CN" altLang="en-US" sz="2800" b="0" dirty="0"/>
              <a:t>两级预训练</a:t>
            </a:r>
            <a:r>
              <a:rPr lang="en-US" sz="2800" b="0" dirty="0"/>
              <a:t>:</a:t>
            </a:r>
          </a:p>
          <a:p>
            <a:pPr>
              <a:spcBef>
                <a:spcPts val="1272"/>
              </a:spcBef>
            </a:pPr>
            <a:endParaRPr lang="en-US" sz="2800" dirty="0"/>
          </a:p>
          <a:p>
            <a:pPr>
              <a:spcBef>
                <a:spcPts val="1272"/>
              </a:spcBef>
            </a:pPr>
            <a:endParaRPr lang="en-US" sz="2800" b="0" dirty="0"/>
          </a:p>
          <a:p>
            <a:pPr>
              <a:spcBef>
                <a:spcPts val="1272"/>
              </a:spcBef>
            </a:pPr>
            <a:endParaRPr lang="en-US" sz="2800" dirty="0"/>
          </a:p>
          <a:p>
            <a:pPr>
              <a:spcBef>
                <a:spcPts val="1272"/>
              </a:spcBef>
            </a:pPr>
            <a:endParaRPr lang="en-US" sz="2800" b="0" dirty="0"/>
          </a:p>
          <a:p>
            <a:pPr>
              <a:spcBef>
                <a:spcPts val="1272"/>
              </a:spcBef>
            </a:pPr>
            <a:endParaRPr lang="en-US" sz="2800" dirty="0"/>
          </a:p>
          <a:p>
            <a:pPr>
              <a:spcBef>
                <a:spcPts val="1272"/>
              </a:spcBef>
            </a:pPr>
            <a:endParaRPr lang="en-US" sz="2800" b="0" dirty="0"/>
          </a:p>
          <a:p>
            <a:pPr marL="0" indent="0">
              <a:spcBef>
                <a:spcPts val="1272"/>
              </a:spcBef>
              <a:buNone/>
            </a:pPr>
            <a:r>
              <a:rPr lang="en-US" sz="2800" b="0" dirty="0"/>
              <a:t> </a:t>
            </a:r>
          </a:p>
        </p:txBody>
      </p:sp>
      <p:sp>
        <p:nvSpPr>
          <p:cNvPr id="2" name="标题 1"/>
          <p:cNvSpPr>
            <a:spLocks noGrp="1"/>
          </p:cNvSpPr>
          <p:nvPr>
            <p:ph type="title"/>
          </p:nvPr>
        </p:nvSpPr>
        <p:spPr/>
        <p:txBody>
          <a:bodyPr/>
          <a:lstStyle/>
          <a:p>
            <a:r>
              <a:rPr lang="en-US" altLang="zh-CN" sz="3600" dirty="0"/>
              <a:t>Pre-training</a:t>
            </a:r>
            <a:endParaRPr lang="zh-CN" altLang="en-US" dirty="0"/>
          </a:p>
        </p:txBody>
      </p:sp>
      <p:pic>
        <p:nvPicPr>
          <p:cNvPr id="5" name="图片 4">
            <a:extLst>
              <a:ext uri="{FF2B5EF4-FFF2-40B4-BE49-F238E27FC236}">
                <a16:creationId xmlns:a16="http://schemas.microsoft.com/office/drawing/2014/main" id="{2E55930E-0E2C-4F0A-B81D-EA99B736C1A1}"/>
              </a:ext>
            </a:extLst>
          </p:cNvPr>
          <p:cNvPicPr>
            <a:picLocks noChangeAspect="1"/>
          </p:cNvPicPr>
          <p:nvPr/>
        </p:nvPicPr>
        <p:blipFill>
          <a:blip r:embed="rId3"/>
          <a:stretch>
            <a:fillRect/>
          </a:stretch>
        </p:blipFill>
        <p:spPr>
          <a:xfrm>
            <a:off x="1043608" y="1988840"/>
            <a:ext cx="6680543" cy="3372023"/>
          </a:xfrm>
          <a:prstGeom prst="rect">
            <a:avLst/>
          </a:prstGeom>
        </p:spPr>
      </p:pic>
    </p:spTree>
    <p:extLst>
      <p:ext uri="{BB962C8B-B14F-4D97-AF65-F5344CB8AC3E}">
        <p14:creationId xmlns:p14="http://schemas.microsoft.com/office/powerpoint/2010/main" val="22450345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7644082D-2BFD-8149-A784-B80BCF869F1A}"/>
              </a:ext>
            </a:extLst>
          </p:cNvPr>
          <p:cNvSpPr>
            <a:spLocks noGrp="1"/>
          </p:cNvSpPr>
          <p:nvPr>
            <p:ph idx="1"/>
          </p:nvPr>
        </p:nvSpPr>
        <p:spPr>
          <a:xfrm>
            <a:off x="457200" y="1196752"/>
            <a:ext cx="8229600" cy="5328592"/>
          </a:xfrm>
        </p:spPr>
        <p:txBody>
          <a:bodyPr/>
          <a:lstStyle/>
          <a:p>
            <a:pPr>
              <a:spcBef>
                <a:spcPts val="1272"/>
              </a:spcBef>
            </a:pPr>
            <a:r>
              <a:rPr lang="en-US" altLang="zh-CN" sz="2800" dirty="0"/>
              <a:t>Context Prediction</a:t>
            </a:r>
            <a:r>
              <a:rPr lang="zh-CN" altLang="en-US" sz="2800" dirty="0"/>
              <a:t>：</a:t>
            </a:r>
            <a:endParaRPr lang="en-US" altLang="zh-CN" sz="2800" dirty="0"/>
          </a:p>
          <a:p>
            <a:pPr>
              <a:spcBef>
                <a:spcPts val="1272"/>
              </a:spcBef>
            </a:pPr>
            <a:endParaRPr lang="en-US" altLang="zh-CN" sz="2800" dirty="0"/>
          </a:p>
          <a:p>
            <a:pPr>
              <a:spcBef>
                <a:spcPts val="1272"/>
              </a:spcBef>
            </a:pPr>
            <a:endParaRPr lang="en-US" altLang="zh-CN" sz="2800" dirty="0"/>
          </a:p>
          <a:p>
            <a:pPr>
              <a:spcBef>
                <a:spcPts val="1272"/>
              </a:spcBef>
            </a:pPr>
            <a:endParaRPr lang="en-US" altLang="zh-CN" sz="2800" dirty="0"/>
          </a:p>
          <a:p>
            <a:pPr>
              <a:spcBef>
                <a:spcPts val="1272"/>
              </a:spcBef>
            </a:pPr>
            <a:endParaRPr lang="en-US" altLang="zh-CN" sz="2800" dirty="0"/>
          </a:p>
          <a:p>
            <a:pPr>
              <a:spcBef>
                <a:spcPts val="1272"/>
              </a:spcBef>
            </a:pPr>
            <a:endParaRPr lang="en-US" altLang="zh-CN" sz="2800" dirty="0"/>
          </a:p>
          <a:p>
            <a:pPr lvl="1">
              <a:spcBef>
                <a:spcPts val="1272"/>
              </a:spcBef>
            </a:pPr>
            <a:r>
              <a:rPr lang="zh-CN" altLang="en-US" sz="2400" dirty="0"/>
              <a:t>判断上下文和邻居是否属于同一目标节点</a:t>
            </a:r>
            <a:endParaRPr lang="en-US" altLang="zh-CN" sz="2400" dirty="0"/>
          </a:p>
          <a:p>
            <a:pPr>
              <a:spcBef>
                <a:spcPts val="1272"/>
              </a:spcBef>
            </a:pPr>
            <a:endParaRPr lang="en-US" altLang="zh-CN" sz="2800" dirty="0"/>
          </a:p>
          <a:p>
            <a:pPr>
              <a:spcBef>
                <a:spcPts val="1272"/>
              </a:spcBef>
            </a:pPr>
            <a:endParaRPr lang="en-US" sz="2800" dirty="0"/>
          </a:p>
        </p:txBody>
      </p:sp>
      <p:sp>
        <p:nvSpPr>
          <p:cNvPr id="2" name="标题 1"/>
          <p:cNvSpPr>
            <a:spLocks noGrp="1"/>
          </p:cNvSpPr>
          <p:nvPr>
            <p:ph type="title"/>
          </p:nvPr>
        </p:nvSpPr>
        <p:spPr/>
        <p:txBody>
          <a:bodyPr/>
          <a:lstStyle/>
          <a:p>
            <a:r>
              <a:rPr lang="en-US" altLang="zh-CN" dirty="0"/>
              <a:t>Node-level (Jure)</a:t>
            </a:r>
            <a:endParaRPr lang="zh-CN" altLang="en-US" dirty="0"/>
          </a:p>
        </p:txBody>
      </p:sp>
      <p:pic>
        <p:nvPicPr>
          <p:cNvPr id="5" name="图片 4">
            <a:extLst>
              <a:ext uri="{FF2B5EF4-FFF2-40B4-BE49-F238E27FC236}">
                <a16:creationId xmlns:a16="http://schemas.microsoft.com/office/drawing/2014/main" id="{93758E4D-D4B8-4177-8686-2D09EBAC5419}"/>
              </a:ext>
            </a:extLst>
          </p:cNvPr>
          <p:cNvPicPr>
            <a:picLocks noChangeAspect="1"/>
          </p:cNvPicPr>
          <p:nvPr/>
        </p:nvPicPr>
        <p:blipFill>
          <a:blip r:embed="rId3"/>
          <a:stretch>
            <a:fillRect/>
          </a:stretch>
        </p:blipFill>
        <p:spPr>
          <a:xfrm>
            <a:off x="390310" y="1916832"/>
            <a:ext cx="8363380" cy="2533780"/>
          </a:xfrm>
          <a:prstGeom prst="rect">
            <a:avLst/>
          </a:prstGeom>
        </p:spPr>
      </p:pic>
    </p:spTree>
    <p:extLst>
      <p:ext uri="{BB962C8B-B14F-4D97-AF65-F5344CB8AC3E}">
        <p14:creationId xmlns:p14="http://schemas.microsoft.com/office/powerpoint/2010/main" val="13089436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7644082D-2BFD-8149-A784-B80BCF869F1A}"/>
              </a:ext>
            </a:extLst>
          </p:cNvPr>
          <p:cNvSpPr>
            <a:spLocks noGrp="1"/>
          </p:cNvSpPr>
          <p:nvPr>
            <p:ph idx="1"/>
          </p:nvPr>
        </p:nvSpPr>
        <p:spPr>
          <a:xfrm>
            <a:off x="457200" y="1196752"/>
            <a:ext cx="8229600" cy="5328592"/>
          </a:xfrm>
        </p:spPr>
        <p:txBody>
          <a:bodyPr/>
          <a:lstStyle/>
          <a:p>
            <a:pPr>
              <a:spcBef>
                <a:spcPts val="1272"/>
              </a:spcBef>
            </a:pPr>
            <a:r>
              <a:rPr lang="en-US" altLang="zh-CN" sz="2800" dirty="0"/>
              <a:t>Attribute Masking</a:t>
            </a:r>
            <a:r>
              <a:rPr lang="zh-CN" altLang="en-US" sz="2800" dirty="0"/>
              <a:t>：</a:t>
            </a:r>
            <a:endParaRPr lang="en-US" altLang="zh-CN" sz="2800" dirty="0"/>
          </a:p>
          <a:p>
            <a:pPr>
              <a:spcBef>
                <a:spcPts val="1272"/>
              </a:spcBef>
            </a:pPr>
            <a:endParaRPr lang="en-US" altLang="zh-CN" sz="2800" dirty="0"/>
          </a:p>
          <a:p>
            <a:pPr>
              <a:spcBef>
                <a:spcPts val="1272"/>
              </a:spcBef>
            </a:pPr>
            <a:endParaRPr lang="en-US" altLang="zh-CN" sz="2800" dirty="0"/>
          </a:p>
          <a:p>
            <a:pPr>
              <a:spcBef>
                <a:spcPts val="1272"/>
              </a:spcBef>
            </a:pPr>
            <a:endParaRPr lang="en-US" altLang="zh-CN" sz="2800" dirty="0"/>
          </a:p>
          <a:p>
            <a:pPr>
              <a:spcBef>
                <a:spcPts val="1272"/>
              </a:spcBef>
            </a:pPr>
            <a:endParaRPr lang="en-US" altLang="zh-CN" sz="2800" dirty="0"/>
          </a:p>
          <a:p>
            <a:pPr>
              <a:spcBef>
                <a:spcPts val="1272"/>
              </a:spcBef>
            </a:pPr>
            <a:endParaRPr lang="en-US" altLang="zh-CN" sz="2800" dirty="0"/>
          </a:p>
          <a:p>
            <a:pPr lvl="1">
              <a:spcBef>
                <a:spcPts val="1272"/>
              </a:spcBef>
            </a:pPr>
            <a:r>
              <a:rPr lang="zh-CN" altLang="en-US" sz="2400" dirty="0"/>
              <a:t>预测</a:t>
            </a:r>
            <a:r>
              <a:rPr lang="en-US" altLang="zh-CN" sz="2400" dirty="0"/>
              <a:t>mask</a:t>
            </a:r>
            <a:r>
              <a:rPr lang="zh-CN" altLang="en-US" sz="2400" dirty="0"/>
              <a:t>掉的节点的属性</a:t>
            </a:r>
            <a:endParaRPr lang="en-US" altLang="zh-CN" sz="2400" dirty="0"/>
          </a:p>
          <a:p>
            <a:pPr>
              <a:spcBef>
                <a:spcPts val="1272"/>
              </a:spcBef>
            </a:pPr>
            <a:endParaRPr lang="en-US" altLang="zh-CN" sz="2800" dirty="0"/>
          </a:p>
          <a:p>
            <a:pPr>
              <a:spcBef>
                <a:spcPts val="1272"/>
              </a:spcBef>
            </a:pPr>
            <a:endParaRPr lang="en-US" sz="2800" dirty="0"/>
          </a:p>
        </p:txBody>
      </p:sp>
      <p:sp>
        <p:nvSpPr>
          <p:cNvPr id="2" name="标题 1"/>
          <p:cNvSpPr>
            <a:spLocks noGrp="1"/>
          </p:cNvSpPr>
          <p:nvPr>
            <p:ph type="title"/>
          </p:nvPr>
        </p:nvSpPr>
        <p:spPr/>
        <p:txBody>
          <a:bodyPr/>
          <a:lstStyle/>
          <a:p>
            <a:r>
              <a:rPr lang="en-US" altLang="zh-CN" dirty="0"/>
              <a:t>Node-level (Jure)</a:t>
            </a:r>
            <a:endParaRPr lang="zh-CN" altLang="en-US" dirty="0"/>
          </a:p>
        </p:txBody>
      </p:sp>
      <p:pic>
        <p:nvPicPr>
          <p:cNvPr id="6" name="图片 5">
            <a:extLst>
              <a:ext uri="{FF2B5EF4-FFF2-40B4-BE49-F238E27FC236}">
                <a16:creationId xmlns:a16="http://schemas.microsoft.com/office/drawing/2014/main" id="{8B8F4A9E-D595-4243-99EF-20473A5BE953}"/>
              </a:ext>
            </a:extLst>
          </p:cNvPr>
          <p:cNvPicPr>
            <a:picLocks noChangeAspect="1"/>
          </p:cNvPicPr>
          <p:nvPr/>
        </p:nvPicPr>
        <p:blipFill>
          <a:blip r:embed="rId3"/>
          <a:stretch>
            <a:fillRect/>
          </a:stretch>
        </p:blipFill>
        <p:spPr>
          <a:xfrm>
            <a:off x="924991" y="2132856"/>
            <a:ext cx="2629035" cy="2463927"/>
          </a:xfrm>
          <a:prstGeom prst="rect">
            <a:avLst/>
          </a:prstGeom>
        </p:spPr>
      </p:pic>
      <p:pic>
        <p:nvPicPr>
          <p:cNvPr id="8" name="图片 7">
            <a:extLst>
              <a:ext uri="{FF2B5EF4-FFF2-40B4-BE49-F238E27FC236}">
                <a16:creationId xmlns:a16="http://schemas.microsoft.com/office/drawing/2014/main" id="{4BC2690E-0053-4827-8A6E-6B3D4F47A7FB}"/>
              </a:ext>
            </a:extLst>
          </p:cNvPr>
          <p:cNvPicPr>
            <a:picLocks noChangeAspect="1"/>
          </p:cNvPicPr>
          <p:nvPr/>
        </p:nvPicPr>
        <p:blipFill>
          <a:blip r:embed="rId4"/>
          <a:stretch>
            <a:fillRect/>
          </a:stretch>
        </p:blipFill>
        <p:spPr>
          <a:xfrm>
            <a:off x="4300859" y="2132856"/>
            <a:ext cx="2578233" cy="2413124"/>
          </a:xfrm>
          <a:prstGeom prst="rect">
            <a:avLst/>
          </a:prstGeom>
        </p:spPr>
      </p:pic>
    </p:spTree>
    <p:extLst>
      <p:ext uri="{BB962C8B-B14F-4D97-AF65-F5344CB8AC3E}">
        <p14:creationId xmlns:p14="http://schemas.microsoft.com/office/powerpoint/2010/main" val="24902919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7644082D-2BFD-8149-A784-B80BCF869F1A}"/>
              </a:ext>
            </a:extLst>
          </p:cNvPr>
          <p:cNvSpPr>
            <a:spLocks noGrp="1"/>
          </p:cNvSpPr>
          <p:nvPr>
            <p:ph idx="1"/>
          </p:nvPr>
        </p:nvSpPr>
        <p:spPr>
          <a:xfrm>
            <a:off x="457200" y="1196752"/>
            <a:ext cx="8229600" cy="5328592"/>
          </a:xfrm>
        </p:spPr>
        <p:txBody>
          <a:bodyPr/>
          <a:lstStyle/>
          <a:p>
            <a:pPr>
              <a:spcBef>
                <a:spcPts val="1272"/>
              </a:spcBef>
            </a:pPr>
            <a:r>
              <a:rPr lang="zh-CN" altLang="en-US" sz="2800" dirty="0"/>
              <a:t>预测目标：</a:t>
            </a:r>
            <a:endParaRPr lang="en-US" altLang="zh-CN" sz="2800" dirty="0"/>
          </a:p>
          <a:p>
            <a:pPr>
              <a:spcBef>
                <a:spcPts val="1272"/>
              </a:spcBef>
            </a:pPr>
            <a:endParaRPr lang="en-US" sz="2800" dirty="0"/>
          </a:p>
        </p:txBody>
      </p:sp>
      <p:sp>
        <p:nvSpPr>
          <p:cNvPr id="2" name="标题 1"/>
          <p:cNvSpPr>
            <a:spLocks noGrp="1"/>
          </p:cNvSpPr>
          <p:nvPr>
            <p:ph type="title"/>
          </p:nvPr>
        </p:nvSpPr>
        <p:spPr/>
        <p:txBody>
          <a:bodyPr/>
          <a:lstStyle/>
          <a:p>
            <a:r>
              <a:rPr lang="en-US" altLang="zh-CN" dirty="0"/>
              <a:t>Node-level (Tencent)</a:t>
            </a:r>
            <a:endParaRPr lang="zh-CN" altLang="en-US" dirty="0"/>
          </a:p>
        </p:txBody>
      </p:sp>
      <p:pic>
        <p:nvPicPr>
          <p:cNvPr id="8" name="图片 7">
            <a:extLst>
              <a:ext uri="{FF2B5EF4-FFF2-40B4-BE49-F238E27FC236}">
                <a16:creationId xmlns:a16="http://schemas.microsoft.com/office/drawing/2014/main" id="{CA8CE845-3590-4206-BD4D-F260E45F4F69}"/>
              </a:ext>
            </a:extLst>
          </p:cNvPr>
          <p:cNvPicPr>
            <a:picLocks noChangeAspect="1"/>
          </p:cNvPicPr>
          <p:nvPr/>
        </p:nvPicPr>
        <p:blipFill>
          <a:blip r:embed="rId3"/>
          <a:stretch>
            <a:fillRect/>
          </a:stretch>
        </p:blipFill>
        <p:spPr>
          <a:xfrm>
            <a:off x="2123728" y="2060848"/>
            <a:ext cx="4508732" cy="2222614"/>
          </a:xfrm>
          <a:prstGeom prst="rect">
            <a:avLst/>
          </a:prstGeom>
        </p:spPr>
      </p:pic>
    </p:spTree>
    <p:extLst>
      <p:ext uri="{BB962C8B-B14F-4D97-AF65-F5344CB8AC3E}">
        <p14:creationId xmlns:p14="http://schemas.microsoft.com/office/powerpoint/2010/main" val="24227102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7644082D-2BFD-8149-A784-B80BCF869F1A}"/>
              </a:ext>
            </a:extLst>
          </p:cNvPr>
          <p:cNvSpPr>
            <a:spLocks noGrp="1"/>
          </p:cNvSpPr>
          <p:nvPr>
            <p:ph idx="1"/>
          </p:nvPr>
        </p:nvSpPr>
        <p:spPr>
          <a:xfrm>
            <a:off x="457200" y="1196752"/>
            <a:ext cx="8229600" cy="5328592"/>
          </a:xfrm>
        </p:spPr>
        <p:txBody>
          <a:bodyPr/>
          <a:lstStyle/>
          <a:p>
            <a:pPr>
              <a:spcBef>
                <a:spcPts val="1272"/>
              </a:spcBef>
            </a:pPr>
            <a:r>
              <a:rPr lang="en-US" altLang="zh-CN" sz="2800" dirty="0"/>
              <a:t>Contextual Property Prediction</a:t>
            </a:r>
            <a:r>
              <a:rPr lang="zh-CN" altLang="en-US" sz="2800" dirty="0"/>
              <a:t>：</a:t>
            </a:r>
            <a:endParaRPr lang="en-US" altLang="zh-CN" sz="2800" dirty="0"/>
          </a:p>
          <a:p>
            <a:pPr>
              <a:spcBef>
                <a:spcPts val="1272"/>
              </a:spcBef>
            </a:pPr>
            <a:endParaRPr lang="en-US" sz="2800" dirty="0"/>
          </a:p>
        </p:txBody>
      </p:sp>
      <p:sp>
        <p:nvSpPr>
          <p:cNvPr id="2" name="标题 1"/>
          <p:cNvSpPr>
            <a:spLocks noGrp="1"/>
          </p:cNvSpPr>
          <p:nvPr>
            <p:ph type="title"/>
          </p:nvPr>
        </p:nvSpPr>
        <p:spPr/>
        <p:txBody>
          <a:bodyPr/>
          <a:lstStyle/>
          <a:p>
            <a:r>
              <a:rPr lang="en-US" altLang="zh-CN" dirty="0"/>
              <a:t>Node-level (Tencent)</a:t>
            </a:r>
            <a:endParaRPr lang="zh-CN" altLang="en-US" dirty="0"/>
          </a:p>
        </p:txBody>
      </p:sp>
      <p:pic>
        <p:nvPicPr>
          <p:cNvPr id="5" name="图片 4">
            <a:extLst>
              <a:ext uri="{FF2B5EF4-FFF2-40B4-BE49-F238E27FC236}">
                <a16:creationId xmlns:a16="http://schemas.microsoft.com/office/drawing/2014/main" id="{5410797F-FFC9-4950-AE34-8CEBCA61A59A}"/>
              </a:ext>
            </a:extLst>
          </p:cNvPr>
          <p:cNvPicPr>
            <a:picLocks noChangeAspect="1"/>
          </p:cNvPicPr>
          <p:nvPr/>
        </p:nvPicPr>
        <p:blipFill>
          <a:blip r:embed="rId3"/>
          <a:stretch>
            <a:fillRect/>
          </a:stretch>
        </p:blipFill>
        <p:spPr>
          <a:xfrm>
            <a:off x="0" y="1937921"/>
            <a:ext cx="9144000" cy="2982158"/>
          </a:xfrm>
          <a:prstGeom prst="rect">
            <a:avLst/>
          </a:prstGeom>
        </p:spPr>
      </p:pic>
    </p:spTree>
    <p:extLst>
      <p:ext uri="{BB962C8B-B14F-4D97-AF65-F5344CB8AC3E}">
        <p14:creationId xmlns:p14="http://schemas.microsoft.com/office/powerpoint/2010/main" val="39918912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7644082D-2BFD-8149-A784-B80BCF869F1A}"/>
              </a:ext>
            </a:extLst>
          </p:cNvPr>
          <p:cNvSpPr>
            <a:spLocks noGrp="1"/>
          </p:cNvSpPr>
          <p:nvPr>
            <p:ph idx="1"/>
          </p:nvPr>
        </p:nvSpPr>
        <p:spPr>
          <a:xfrm>
            <a:off x="457200" y="1196752"/>
            <a:ext cx="8229600" cy="5328592"/>
          </a:xfrm>
        </p:spPr>
        <p:txBody>
          <a:bodyPr/>
          <a:lstStyle/>
          <a:p>
            <a:pPr>
              <a:spcBef>
                <a:spcPts val="1272"/>
              </a:spcBef>
            </a:pPr>
            <a:r>
              <a:rPr lang="en-US" altLang="zh-CN" sz="2800" dirty="0"/>
              <a:t>Graph-level Motif Prediction</a:t>
            </a:r>
            <a:r>
              <a:rPr lang="zh-CN" altLang="en-US" sz="2800" dirty="0"/>
              <a:t>：</a:t>
            </a:r>
            <a:endParaRPr lang="en-US" altLang="zh-CN" sz="2800" dirty="0"/>
          </a:p>
          <a:p>
            <a:pPr>
              <a:spcBef>
                <a:spcPts val="1272"/>
              </a:spcBef>
            </a:pPr>
            <a:endParaRPr lang="en-US" sz="2800" dirty="0"/>
          </a:p>
        </p:txBody>
      </p:sp>
      <p:sp>
        <p:nvSpPr>
          <p:cNvPr id="2" name="标题 1"/>
          <p:cNvSpPr>
            <a:spLocks noGrp="1"/>
          </p:cNvSpPr>
          <p:nvPr>
            <p:ph type="title"/>
          </p:nvPr>
        </p:nvSpPr>
        <p:spPr/>
        <p:txBody>
          <a:bodyPr/>
          <a:lstStyle/>
          <a:p>
            <a:r>
              <a:rPr lang="en-US" altLang="zh-CN" dirty="0"/>
              <a:t>Graph-level </a:t>
            </a:r>
            <a:endParaRPr lang="zh-CN" altLang="en-US" dirty="0"/>
          </a:p>
        </p:txBody>
      </p:sp>
      <p:pic>
        <p:nvPicPr>
          <p:cNvPr id="5" name="图片 4">
            <a:extLst>
              <a:ext uri="{FF2B5EF4-FFF2-40B4-BE49-F238E27FC236}">
                <a16:creationId xmlns:a16="http://schemas.microsoft.com/office/drawing/2014/main" id="{3DD47510-7AF3-49D5-9F72-3282C852D481}"/>
              </a:ext>
            </a:extLst>
          </p:cNvPr>
          <p:cNvPicPr>
            <a:picLocks noChangeAspect="1"/>
          </p:cNvPicPr>
          <p:nvPr/>
        </p:nvPicPr>
        <p:blipFill>
          <a:blip r:embed="rId3"/>
          <a:stretch>
            <a:fillRect/>
          </a:stretch>
        </p:blipFill>
        <p:spPr>
          <a:xfrm>
            <a:off x="1475656" y="1956454"/>
            <a:ext cx="5613689" cy="3880049"/>
          </a:xfrm>
          <a:prstGeom prst="rect">
            <a:avLst/>
          </a:prstGeom>
        </p:spPr>
      </p:pic>
    </p:spTree>
    <p:extLst>
      <p:ext uri="{BB962C8B-B14F-4D97-AF65-F5344CB8AC3E}">
        <p14:creationId xmlns:p14="http://schemas.microsoft.com/office/powerpoint/2010/main" val="32491525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a:xfrm>
            <a:off x="1648544" y="2492896"/>
            <a:ext cx="6019800" cy="1656184"/>
          </a:xfrm>
        </p:spPr>
        <p:txBody>
          <a:bodyPr/>
          <a:lstStyle/>
          <a:p>
            <a:r>
              <a:rPr lang="en-US" altLang="zh-CN" sz="4000" dirty="0"/>
              <a:t>Experiments</a:t>
            </a:r>
            <a:endParaRPr lang="zh-CN" altLang="en-US" sz="4000" dirty="0"/>
          </a:p>
        </p:txBody>
      </p:sp>
    </p:spTree>
    <p:extLst>
      <p:ext uri="{BB962C8B-B14F-4D97-AF65-F5344CB8AC3E}">
        <p14:creationId xmlns:p14="http://schemas.microsoft.com/office/powerpoint/2010/main" val="323059100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7644082D-2BFD-8149-A784-B80BCF869F1A}"/>
              </a:ext>
            </a:extLst>
          </p:cNvPr>
          <p:cNvSpPr>
            <a:spLocks noGrp="1"/>
          </p:cNvSpPr>
          <p:nvPr>
            <p:ph idx="1"/>
          </p:nvPr>
        </p:nvSpPr>
        <p:spPr>
          <a:xfrm>
            <a:off x="457200" y="1196752"/>
            <a:ext cx="8229600" cy="5328592"/>
          </a:xfrm>
        </p:spPr>
        <p:txBody>
          <a:bodyPr/>
          <a:lstStyle/>
          <a:p>
            <a:pPr>
              <a:spcBef>
                <a:spcPts val="1272"/>
              </a:spcBef>
            </a:pPr>
            <a:r>
              <a:rPr lang="zh-CN" altLang="en-US" sz="2800" dirty="0"/>
              <a:t>预训练：</a:t>
            </a:r>
            <a:endParaRPr lang="en-US" altLang="zh-CN" sz="2800" dirty="0"/>
          </a:p>
          <a:p>
            <a:pPr lvl="1">
              <a:spcBef>
                <a:spcPts val="1272"/>
              </a:spcBef>
            </a:pPr>
            <a:r>
              <a:rPr lang="zh-CN" altLang="en-US" sz="2400" dirty="0"/>
              <a:t>从</a:t>
            </a:r>
            <a:r>
              <a:rPr lang="en-US" altLang="zh-CN" sz="2400" dirty="0"/>
              <a:t>ZINC15</a:t>
            </a:r>
            <a:r>
              <a:rPr lang="zh-CN" altLang="en-US" sz="2400" dirty="0"/>
              <a:t>和</a:t>
            </a:r>
            <a:r>
              <a:rPr lang="en-US" altLang="zh-CN" sz="2400" dirty="0" err="1"/>
              <a:t>Chembl</a:t>
            </a:r>
            <a:r>
              <a:rPr lang="zh-CN" altLang="en-US" sz="2400" dirty="0"/>
              <a:t>数据集收集了</a:t>
            </a:r>
            <a:r>
              <a:rPr lang="en-US" altLang="zh-CN" sz="2400" dirty="0"/>
              <a:t>1100</a:t>
            </a:r>
            <a:r>
              <a:rPr lang="zh-CN" altLang="en-US" sz="2400" dirty="0"/>
              <a:t>万个未标记分子样本，用于对</a:t>
            </a:r>
            <a:r>
              <a:rPr lang="en-US" altLang="zh-CN" sz="2400" dirty="0"/>
              <a:t>GROVER</a:t>
            </a:r>
            <a:r>
              <a:rPr lang="zh-CN" altLang="en-US" sz="2400" dirty="0"/>
              <a:t>进行预训练。随机分离</a:t>
            </a:r>
            <a:r>
              <a:rPr lang="en-US" altLang="zh-CN" sz="2400" dirty="0"/>
              <a:t>10%</a:t>
            </a:r>
            <a:r>
              <a:rPr lang="zh-CN" altLang="en-US" sz="2400" dirty="0"/>
              <a:t>的样本作为模型选择的验证集。</a:t>
            </a:r>
            <a:endParaRPr lang="en-US" altLang="zh-CN" sz="2400" dirty="0"/>
          </a:p>
          <a:p>
            <a:pPr marL="342900" lvl="1" indent="-342900">
              <a:spcBef>
                <a:spcPts val="1272"/>
              </a:spcBef>
              <a:buClr>
                <a:srgbClr val="02407B"/>
              </a:buClr>
              <a:buSzPct val="75000"/>
              <a:buFont typeface="Wingdings" panose="05000000000000000000" pitchFamily="2" charset="2"/>
              <a:buChar char="n"/>
            </a:pPr>
            <a:r>
              <a:rPr lang="zh-CN" altLang="en-US" dirty="0">
                <a:cs typeface="+mn-cs"/>
              </a:rPr>
              <a:t>下游任务：</a:t>
            </a:r>
            <a:endParaRPr lang="en-US" altLang="zh-CN" dirty="0">
              <a:cs typeface="+mn-cs"/>
            </a:endParaRPr>
          </a:p>
          <a:p>
            <a:pPr lvl="1">
              <a:spcBef>
                <a:spcPts val="1272"/>
              </a:spcBef>
            </a:pPr>
            <a:r>
              <a:rPr lang="en-US" altLang="zh-CN" sz="2400" dirty="0" err="1"/>
              <a:t>MoleculeNet</a:t>
            </a:r>
            <a:r>
              <a:rPr lang="zh-CN" altLang="en-US" sz="2400" dirty="0"/>
              <a:t>的</a:t>
            </a:r>
            <a:r>
              <a:rPr lang="en-US" altLang="zh-CN" sz="2400" dirty="0"/>
              <a:t>11</a:t>
            </a:r>
            <a:r>
              <a:rPr lang="zh-CN" altLang="en-US" sz="2400" dirty="0"/>
              <a:t>个数据集</a:t>
            </a:r>
            <a:r>
              <a:rPr lang="en-US" altLang="zh-CN" sz="2400" dirty="0"/>
              <a:t>(</a:t>
            </a:r>
            <a:r>
              <a:rPr lang="zh-CN" altLang="en-US" sz="2400" dirty="0"/>
              <a:t>化学分子的基准数据集</a:t>
            </a:r>
            <a:r>
              <a:rPr lang="en-US" altLang="zh-CN" sz="2400" dirty="0"/>
              <a:t>)</a:t>
            </a:r>
            <a:endParaRPr lang="en-US" altLang="zh-CN" dirty="0">
              <a:cs typeface="+mn-cs"/>
            </a:endParaRPr>
          </a:p>
          <a:p>
            <a:pPr marL="400050" lvl="2" indent="0">
              <a:spcBef>
                <a:spcPts val="1272"/>
              </a:spcBef>
              <a:buClr>
                <a:srgbClr val="02407B"/>
              </a:buClr>
              <a:buSzPct val="75000"/>
              <a:buNone/>
            </a:pPr>
            <a:endParaRPr lang="en-US" altLang="zh-CN" dirty="0">
              <a:cs typeface="+mn-cs"/>
            </a:endParaRPr>
          </a:p>
          <a:p>
            <a:pPr lvl="1">
              <a:spcBef>
                <a:spcPts val="1272"/>
              </a:spcBef>
            </a:pPr>
            <a:endParaRPr lang="en-US" altLang="zh-CN" sz="2400" dirty="0"/>
          </a:p>
          <a:p>
            <a:pPr>
              <a:spcBef>
                <a:spcPts val="1272"/>
              </a:spcBef>
            </a:pPr>
            <a:endParaRPr lang="en-US" sz="2800" dirty="0"/>
          </a:p>
        </p:txBody>
      </p:sp>
      <p:sp>
        <p:nvSpPr>
          <p:cNvPr id="2" name="标题 1"/>
          <p:cNvSpPr>
            <a:spLocks noGrp="1"/>
          </p:cNvSpPr>
          <p:nvPr>
            <p:ph type="title"/>
          </p:nvPr>
        </p:nvSpPr>
        <p:spPr/>
        <p:txBody>
          <a:bodyPr/>
          <a:lstStyle/>
          <a:p>
            <a:r>
              <a:rPr lang="en-US" altLang="zh-CN" dirty="0"/>
              <a:t>Dataset</a:t>
            </a:r>
            <a:endParaRPr lang="zh-CN" altLang="en-US" dirty="0"/>
          </a:p>
        </p:txBody>
      </p:sp>
    </p:spTree>
    <p:extLst>
      <p:ext uri="{BB962C8B-B14F-4D97-AF65-F5344CB8AC3E}">
        <p14:creationId xmlns:p14="http://schemas.microsoft.com/office/powerpoint/2010/main" val="36264509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Classification</a:t>
            </a:r>
            <a:endParaRPr lang="zh-CN" altLang="en-US" dirty="0"/>
          </a:p>
        </p:txBody>
      </p:sp>
      <p:pic>
        <p:nvPicPr>
          <p:cNvPr id="5" name="图片 4">
            <a:extLst>
              <a:ext uri="{FF2B5EF4-FFF2-40B4-BE49-F238E27FC236}">
                <a16:creationId xmlns:a16="http://schemas.microsoft.com/office/drawing/2014/main" id="{1CB058D1-0418-4062-8C1E-624B09CEE24C}"/>
              </a:ext>
            </a:extLst>
          </p:cNvPr>
          <p:cNvPicPr>
            <a:picLocks noChangeAspect="1"/>
          </p:cNvPicPr>
          <p:nvPr/>
        </p:nvPicPr>
        <p:blipFill>
          <a:blip r:embed="rId3"/>
          <a:stretch>
            <a:fillRect/>
          </a:stretch>
        </p:blipFill>
        <p:spPr>
          <a:xfrm>
            <a:off x="0" y="1642868"/>
            <a:ext cx="9144000" cy="3572263"/>
          </a:xfrm>
          <a:prstGeom prst="rect">
            <a:avLst/>
          </a:prstGeom>
        </p:spPr>
      </p:pic>
      <p:sp>
        <p:nvSpPr>
          <p:cNvPr id="6" name="内容占位符 5">
            <a:extLst>
              <a:ext uri="{FF2B5EF4-FFF2-40B4-BE49-F238E27FC236}">
                <a16:creationId xmlns:a16="http://schemas.microsoft.com/office/drawing/2014/main" id="{056C01D5-FA63-4BDD-898D-6CE6E13F3CD3}"/>
              </a:ext>
            </a:extLst>
          </p:cNvPr>
          <p:cNvSpPr>
            <a:spLocks noGrp="1"/>
          </p:cNvSpPr>
          <p:nvPr>
            <p:ph idx="1"/>
          </p:nvPr>
        </p:nvSpPr>
        <p:spPr/>
        <p:txBody>
          <a:bodyPr/>
          <a:lstStyle/>
          <a:p>
            <a:endParaRPr lang="zh-CN" altLang="en-US" dirty="0"/>
          </a:p>
        </p:txBody>
      </p:sp>
    </p:spTree>
    <p:extLst>
      <p:ext uri="{BB962C8B-B14F-4D97-AF65-F5344CB8AC3E}">
        <p14:creationId xmlns:p14="http://schemas.microsoft.com/office/powerpoint/2010/main" val="24995243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7644082D-2BFD-8149-A784-B80BCF869F1A}"/>
              </a:ext>
            </a:extLst>
          </p:cNvPr>
          <p:cNvSpPr>
            <a:spLocks noGrp="1"/>
          </p:cNvSpPr>
          <p:nvPr>
            <p:ph idx="1"/>
          </p:nvPr>
        </p:nvSpPr>
        <p:spPr>
          <a:xfrm>
            <a:off x="457200" y="1196752"/>
            <a:ext cx="8229600" cy="5328592"/>
          </a:xfrm>
        </p:spPr>
        <p:txBody>
          <a:bodyPr/>
          <a:lstStyle/>
          <a:p>
            <a:pPr>
              <a:spcBef>
                <a:spcPts val="1272"/>
              </a:spcBef>
            </a:pPr>
            <a:r>
              <a:rPr lang="zh-CN" altLang="en-US" sz="2800" dirty="0"/>
              <a:t>获得分子信息丰富的表示，是人工智能驱动下药物设计和发现的关键前提</a:t>
            </a:r>
            <a:endParaRPr lang="en-US" altLang="zh-CN" sz="2800" dirty="0"/>
          </a:p>
          <a:p>
            <a:pPr>
              <a:spcBef>
                <a:spcPts val="1272"/>
              </a:spcBef>
            </a:pPr>
            <a:r>
              <a:rPr lang="zh-CN" altLang="en-US" sz="2800" dirty="0"/>
              <a:t>最近的研究将分子抽象为图，并利用</a:t>
            </a:r>
            <a:r>
              <a:rPr lang="en-US" altLang="zh-CN" sz="2800" dirty="0"/>
              <a:t>GNNs</a:t>
            </a:r>
            <a:r>
              <a:rPr lang="zh-CN" altLang="en-US" sz="2800" dirty="0"/>
              <a:t>进行分子表示学习</a:t>
            </a:r>
            <a:endParaRPr lang="en-US" altLang="zh-CN" sz="2800" dirty="0"/>
          </a:p>
          <a:p>
            <a:pPr>
              <a:spcBef>
                <a:spcPts val="1272"/>
              </a:spcBef>
            </a:pPr>
            <a:endParaRPr lang="en-US" sz="2800" dirty="0"/>
          </a:p>
          <a:p>
            <a:pPr>
              <a:spcBef>
                <a:spcPts val="1272"/>
              </a:spcBef>
            </a:pPr>
            <a:endParaRPr lang="en-US" sz="2000" dirty="0"/>
          </a:p>
        </p:txBody>
      </p:sp>
      <p:sp>
        <p:nvSpPr>
          <p:cNvPr id="2" name="标题 1"/>
          <p:cNvSpPr>
            <a:spLocks noGrp="1"/>
          </p:cNvSpPr>
          <p:nvPr>
            <p:ph type="title"/>
          </p:nvPr>
        </p:nvSpPr>
        <p:spPr/>
        <p:txBody>
          <a:bodyPr/>
          <a:lstStyle/>
          <a:p>
            <a:r>
              <a:rPr lang="en-US" altLang="zh-CN" dirty="0"/>
              <a:t>Introduction</a:t>
            </a:r>
            <a:endParaRPr lang="zh-CN" altLang="en-US" dirty="0"/>
          </a:p>
        </p:txBody>
      </p:sp>
    </p:spTree>
    <p:extLst>
      <p:ext uri="{BB962C8B-B14F-4D97-AF65-F5344CB8AC3E}">
        <p14:creationId xmlns:p14="http://schemas.microsoft.com/office/powerpoint/2010/main" val="19630003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Regression</a:t>
            </a:r>
            <a:endParaRPr lang="zh-CN" altLang="en-US" dirty="0"/>
          </a:p>
        </p:txBody>
      </p:sp>
      <p:sp>
        <p:nvSpPr>
          <p:cNvPr id="6" name="内容占位符 5">
            <a:extLst>
              <a:ext uri="{FF2B5EF4-FFF2-40B4-BE49-F238E27FC236}">
                <a16:creationId xmlns:a16="http://schemas.microsoft.com/office/drawing/2014/main" id="{056C01D5-FA63-4BDD-898D-6CE6E13F3CD3}"/>
              </a:ext>
            </a:extLst>
          </p:cNvPr>
          <p:cNvSpPr>
            <a:spLocks noGrp="1"/>
          </p:cNvSpPr>
          <p:nvPr>
            <p:ph idx="1"/>
          </p:nvPr>
        </p:nvSpPr>
        <p:spPr/>
        <p:txBody>
          <a:bodyPr/>
          <a:lstStyle/>
          <a:p>
            <a:endParaRPr lang="zh-CN" altLang="en-US" dirty="0"/>
          </a:p>
        </p:txBody>
      </p:sp>
      <p:pic>
        <p:nvPicPr>
          <p:cNvPr id="8" name="图片 7">
            <a:extLst>
              <a:ext uri="{FF2B5EF4-FFF2-40B4-BE49-F238E27FC236}">
                <a16:creationId xmlns:a16="http://schemas.microsoft.com/office/drawing/2014/main" id="{F1502E0C-8412-425A-A210-C438C68515F3}"/>
              </a:ext>
            </a:extLst>
          </p:cNvPr>
          <p:cNvPicPr>
            <a:picLocks noChangeAspect="1"/>
          </p:cNvPicPr>
          <p:nvPr/>
        </p:nvPicPr>
        <p:blipFill>
          <a:blip r:embed="rId3"/>
          <a:stretch>
            <a:fillRect/>
          </a:stretch>
        </p:blipFill>
        <p:spPr>
          <a:xfrm>
            <a:off x="-292" y="1916832"/>
            <a:ext cx="9144000" cy="3324642"/>
          </a:xfrm>
          <a:prstGeom prst="rect">
            <a:avLst/>
          </a:prstGeom>
        </p:spPr>
      </p:pic>
    </p:spTree>
    <p:extLst>
      <p:ext uri="{BB962C8B-B14F-4D97-AF65-F5344CB8AC3E}">
        <p14:creationId xmlns:p14="http://schemas.microsoft.com/office/powerpoint/2010/main" val="45066330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7644082D-2BFD-8149-A784-B80BCF869F1A}"/>
              </a:ext>
            </a:extLst>
          </p:cNvPr>
          <p:cNvSpPr>
            <a:spLocks noGrp="1"/>
          </p:cNvSpPr>
          <p:nvPr>
            <p:ph idx="1"/>
          </p:nvPr>
        </p:nvSpPr>
        <p:spPr>
          <a:xfrm>
            <a:off x="457200" y="1196752"/>
            <a:ext cx="8229600" cy="5328592"/>
          </a:xfrm>
        </p:spPr>
        <p:txBody>
          <a:bodyPr/>
          <a:lstStyle/>
          <a:p>
            <a:pPr>
              <a:spcBef>
                <a:spcPts val="1272"/>
              </a:spcBef>
            </a:pPr>
            <a:r>
              <a:rPr lang="zh-CN" altLang="en-US" sz="2800" dirty="0"/>
              <a:t>实验分析</a:t>
            </a:r>
            <a:endParaRPr lang="en-US" altLang="zh-CN" sz="2800" dirty="0"/>
          </a:p>
          <a:p>
            <a:pPr lvl="1">
              <a:spcBef>
                <a:spcPts val="1272"/>
              </a:spcBef>
            </a:pPr>
            <a:r>
              <a:rPr lang="en-US" altLang="zh-CN" sz="2400" dirty="0"/>
              <a:t>GROVER</a:t>
            </a:r>
            <a:r>
              <a:rPr lang="zh-CN" altLang="en-US" sz="2400" dirty="0"/>
              <a:t>在所有数据集上最佳，所有数据集的总体相对改进为</a:t>
            </a:r>
            <a:r>
              <a:rPr lang="en-US" altLang="zh-CN" sz="2400" dirty="0"/>
              <a:t>6.1%(</a:t>
            </a:r>
            <a:r>
              <a:rPr lang="zh-CN" altLang="en-US" sz="2400" dirty="0"/>
              <a:t>分类任务为</a:t>
            </a:r>
            <a:r>
              <a:rPr lang="en-US" altLang="zh-CN" sz="2400" dirty="0"/>
              <a:t>2.2%</a:t>
            </a:r>
            <a:r>
              <a:rPr lang="zh-CN" altLang="en-US" sz="2400" dirty="0"/>
              <a:t>，回归任务为</a:t>
            </a:r>
            <a:r>
              <a:rPr lang="en-US" altLang="zh-CN" sz="2400" dirty="0"/>
              <a:t>10.8%)</a:t>
            </a:r>
          </a:p>
          <a:p>
            <a:pPr lvl="1">
              <a:spcBef>
                <a:spcPts val="1272"/>
              </a:spcBef>
            </a:pPr>
            <a:r>
              <a:rPr lang="en-US" altLang="zh-CN" sz="2400" dirty="0"/>
              <a:t>GROVER-base</a:t>
            </a:r>
            <a:r>
              <a:rPr lang="zh-CN" altLang="en-US" sz="2400" dirty="0"/>
              <a:t>在</a:t>
            </a:r>
            <a:r>
              <a:rPr lang="en-US" altLang="zh-CN" sz="2400" dirty="0"/>
              <a:t>8/11</a:t>
            </a:r>
            <a:r>
              <a:rPr lang="zh-CN" altLang="en-US" sz="2400" dirty="0"/>
              <a:t>数据集上最佳，而</a:t>
            </a:r>
            <a:r>
              <a:rPr lang="en-US" altLang="zh-CN" sz="2400" dirty="0"/>
              <a:t>GROVER-large</a:t>
            </a:r>
            <a:r>
              <a:rPr lang="zh-CN" altLang="en-US" sz="2400" dirty="0"/>
              <a:t>在所有数据集上都最佳，归因于大模型的高表达能力</a:t>
            </a:r>
            <a:endParaRPr lang="en-US" altLang="zh-CN" sz="2400" dirty="0"/>
          </a:p>
          <a:p>
            <a:pPr lvl="1">
              <a:spcBef>
                <a:spcPts val="1272"/>
              </a:spcBef>
            </a:pPr>
            <a:r>
              <a:rPr lang="zh-CN" altLang="en-US" sz="2400" dirty="0"/>
              <a:t>在只有</a:t>
            </a:r>
            <a:r>
              <a:rPr lang="en-US" altLang="zh-CN" sz="2400" dirty="0"/>
              <a:t>642</a:t>
            </a:r>
            <a:r>
              <a:rPr lang="zh-CN" altLang="en-US" sz="2400" dirty="0"/>
              <a:t>个标记分子的小数据集</a:t>
            </a:r>
            <a:r>
              <a:rPr lang="en-US" altLang="zh-CN" sz="2400" dirty="0" err="1"/>
              <a:t>FreeSolv</a:t>
            </a:r>
            <a:r>
              <a:rPr lang="zh-CN" altLang="en-US" sz="2400" dirty="0"/>
              <a:t>中，</a:t>
            </a:r>
            <a:r>
              <a:rPr lang="en-US" altLang="zh-CN" sz="2400" dirty="0"/>
              <a:t>GROVER</a:t>
            </a:r>
            <a:r>
              <a:rPr lang="zh-CN" altLang="en-US" sz="2400" dirty="0"/>
              <a:t>取得了</a:t>
            </a:r>
            <a:r>
              <a:rPr lang="en-US" altLang="zh-CN" sz="2400" dirty="0"/>
              <a:t>23.9%</a:t>
            </a:r>
            <a:r>
              <a:rPr lang="zh-CN" altLang="en-US" sz="2400" dirty="0"/>
              <a:t>的改进。表明它可以在标签信息很少的情况下显著提升任务的效果</a:t>
            </a:r>
            <a:endParaRPr lang="en-US" altLang="zh-CN" sz="2400" dirty="0"/>
          </a:p>
          <a:p>
            <a:pPr lvl="1">
              <a:spcBef>
                <a:spcPts val="1272"/>
              </a:spcBef>
            </a:pPr>
            <a:r>
              <a:rPr lang="en-US" altLang="zh-CN" sz="2400" dirty="0"/>
              <a:t>250</a:t>
            </a:r>
            <a:r>
              <a:rPr lang="zh-CN" altLang="en-US" sz="2400" dirty="0"/>
              <a:t>块</a:t>
            </a:r>
            <a:r>
              <a:rPr lang="en-US" altLang="zh-CN" sz="2400" dirty="0"/>
              <a:t>V100</a:t>
            </a:r>
            <a:r>
              <a:rPr lang="zh-CN" altLang="en-US" sz="2400" dirty="0"/>
              <a:t>上分别训练</a:t>
            </a:r>
            <a:r>
              <a:rPr lang="en-US" altLang="zh-CN" sz="2400" dirty="0"/>
              <a:t>2.5</a:t>
            </a:r>
            <a:r>
              <a:rPr lang="zh-CN" altLang="en-US" sz="2400" dirty="0"/>
              <a:t>天和</a:t>
            </a:r>
            <a:r>
              <a:rPr lang="en-US" altLang="zh-CN" sz="2400" dirty="0"/>
              <a:t>4</a:t>
            </a:r>
            <a:r>
              <a:rPr lang="zh-CN" altLang="en-US" sz="2400" dirty="0"/>
              <a:t>天</a:t>
            </a:r>
            <a:endParaRPr lang="en-US" altLang="zh-CN" sz="2400" dirty="0"/>
          </a:p>
          <a:p>
            <a:pPr>
              <a:spcBef>
                <a:spcPts val="1272"/>
              </a:spcBef>
            </a:pPr>
            <a:endParaRPr lang="en-US" sz="2800" dirty="0"/>
          </a:p>
        </p:txBody>
      </p:sp>
      <p:sp>
        <p:nvSpPr>
          <p:cNvPr id="2" name="标题 1"/>
          <p:cNvSpPr>
            <a:spLocks noGrp="1"/>
          </p:cNvSpPr>
          <p:nvPr>
            <p:ph type="title"/>
          </p:nvPr>
        </p:nvSpPr>
        <p:spPr/>
        <p:txBody>
          <a:bodyPr/>
          <a:lstStyle/>
          <a:p>
            <a:r>
              <a:rPr lang="en-US" altLang="zh-CN" dirty="0"/>
              <a:t>Results</a:t>
            </a:r>
            <a:endParaRPr lang="zh-CN" altLang="en-US" dirty="0"/>
          </a:p>
        </p:txBody>
      </p:sp>
    </p:spTree>
    <p:extLst>
      <p:ext uri="{BB962C8B-B14F-4D97-AF65-F5344CB8AC3E}">
        <p14:creationId xmlns:p14="http://schemas.microsoft.com/office/powerpoint/2010/main" val="10266916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7644082D-2BFD-8149-A784-B80BCF869F1A}"/>
              </a:ext>
            </a:extLst>
          </p:cNvPr>
          <p:cNvSpPr>
            <a:spLocks noGrp="1"/>
          </p:cNvSpPr>
          <p:nvPr>
            <p:ph idx="1"/>
          </p:nvPr>
        </p:nvSpPr>
        <p:spPr>
          <a:xfrm>
            <a:off x="457200" y="1196752"/>
            <a:ext cx="8229600" cy="5328592"/>
          </a:xfrm>
        </p:spPr>
        <p:txBody>
          <a:bodyPr/>
          <a:lstStyle/>
          <a:p>
            <a:pPr>
              <a:spcBef>
                <a:spcPts val="1272"/>
              </a:spcBef>
            </a:pPr>
            <a:r>
              <a:rPr lang="zh-CN" altLang="en-US" sz="2800" dirty="0"/>
              <a:t>自监督任务设计</a:t>
            </a:r>
            <a:endParaRPr lang="en-US" altLang="zh-CN" sz="2800" dirty="0"/>
          </a:p>
          <a:p>
            <a:pPr>
              <a:spcBef>
                <a:spcPts val="1272"/>
              </a:spcBef>
            </a:pPr>
            <a:r>
              <a:rPr lang="zh-CN" altLang="en-US" sz="2800" dirty="0"/>
              <a:t>不同类别的下游任务</a:t>
            </a:r>
            <a:endParaRPr lang="en-US" altLang="zh-CN" sz="2800" dirty="0"/>
          </a:p>
          <a:p>
            <a:pPr>
              <a:spcBef>
                <a:spcPts val="1272"/>
              </a:spcBef>
            </a:pPr>
            <a:r>
              <a:rPr lang="zh-CN" altLang="en-US" sz="2800" dirty="0"/>
              <a:t>更大的模型和数据</a:t>
            </a:r>
            <a:endParaRPr lang="en-US" sz="2800" dirty="0"/>
          </a:p>
        </p:txBody>
      </p:sp>
      <p:sp>
        <p:nvSpPr>
          <p:cNvPr id="2" name="标题 1"/>
          <p:cNvSpPr>
            <a:spLocks noGrp="1"/>
          </p:cNvSpPr>
          <p:nvPr>
            <p:ph type="title"/>
          </p:nvPr>
        </p:nvSpPr>
        <p:spPr/>
        <p:txBody>
          <a:bodyPr/>
          <a:lstStyle/>
          <a:p>
            <a:r>
              <a:rPr lang="en-US" altLang="zh-CN" dirty="0"/>
              <a:t>Future Work</a:t>
            </a:r>
            <a:endParaRPr lang="zh-CN" altLang="en-US" dirty="0"/>
          </a:p>
        </p:txBody>
      </p:sp>
    </p:spTree>
    <p:extLst>
      <p:ext uri="{BB962C8B-B14F-4D97-AF65-F5344CB8AC3E}">
        <p14:creationId xmlns:p14="http://schemas.microsoft.com/office/powerpoint/2010/main" val="95130859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B442FEE4-038C-4560-926F-294BE6341E99}"/>
              </a:ext>
            </a:extLst>
          </p:cNvPr>
          <p:cNvSpPr>
            <a:spLocks noGrp="1"/>
          </p:cNvSpPr>
          <p:nvPr>
            <p:ph type="ctrTitle"/>
          </p:nvPr>
        </p:nvSpPr>
        <p:spPr>
          <a:xfrm>
            <a:off x="1562100" y="2600908"/>
            <a:ext cx="6019800" cy="1656184"/>
          </a:xfrm>
        </p:spPr>
        <p:txBody>
          <a:bodyPr/>
          <a:lstStyle/>
          <a:p>
            <a:r>
              <a:rPr lang="en-US" altLang="zh-CN" dirty="0"/>
              <a:t>THANKS!</a:t>
            </a:r>
            <a:endParaRPr lang="zh-CN" altLang="en-US" dirty="0"/>
          </a:p>
        </p:txBody>
      </p:sp>
    </p:spTree>
    <p:extLst>
      <p:ext uri="{BB962C8B-B14F-4D97-AF65-F5344CB8AC3E}">
        <p14:creationId xmlns:p14="http://schemas.microsoft.com/office/powerpoint/2010/main" val="24947831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7644082D-2BFD-8149-A784-B80BCF869F1A}"/>
              </a:ext>
            </a:extLst>
          </p:cNvPr>
          <p:cNvSpPr>
            <a:spLocks noGrp="1"/>
          </p:cNvSpPr>
          <p:nvPr>
            <p:ph idx="1"/>
          </p:nvPr>
        </p:nvSpPr>
        <p:spPr>
          <a:xfrm>
            <a:off x="457200" y="1196752"/>
            <a:ext cx="8229600" cy="5328592"/>
          </a:xfrm>
        </p:spPr>
        <p:txBody>
          <a:bodyPr/>
          <a:lstStyle/>
          <a:p>
            <a:pPr>
              <a:spcBef>
                <a:spcPts val="1272"/>
              </a:spcBef>
            </a:pPr>
            <a:r>
              <a:rPr lang="zh-CN" altLang="en-US" sz="2800" dirty="0"/>
              <a:t>获得分子信息丰富的表示，是人工智能驱动下药物设计和发现的关键前提</a:t>
            </a:r>
            <a:endParaRPr lang="en-US" altLang="zh-CN" sz="2800" dirty="0"/>
          </a:p>
          <a:p>
            <a:pPr>
              <a:spcBef>
                <a:spcPts val="1272"/>
              </a:spcBef>
            </a:pPr>
            <a:r>
              <a:rPr lang="zh-CN" altLang="en-US" sz="2800" dirty="0"/>
              <a:t>最近的研究将分子抽象为图，并利用</a:t>
            </a:r>
            <a:r>
              <a:rPr lang="en-US" altLang="zh-CN" sz="2800" dirty="0"/>
              <a:t>GNNs</a:t>
            </a:r>
            <a:r>
              <a:rPr lang="zh-CN" altLang="en-US" sz="2800" dirty="0"/>
              <a:t>进行分子表示学习</a:t>
            </a:r>
            <a:endParaRPr lang="en-US" altLang="zh-CN" sz="2800" dirty="0"/>
          </a:p>
          <a:p>
            <a:pPr>
              <a:spcBef>
                <a:spcPts val="1272"/>
              </a:spcBef>
            </a:pPr>
            <a:r>
              <a:rPr lang="zh-CN" altLang="en-US" sz="2800" dirty="0"/>
              <a:t>图 𝐺</a:t>
            </a:r>
            <a:r>
              <a:rPr lang="en-US" altLang="zh-CN" sz="2800" dirty="0"/>
              <a:t>={</a:t>
            </a:r>
            <a:r>
              <a:rPr lang="zh-CN" altLang="en-US" sz="2800" dirty="0"/>
              <a:t>𝑉</a:t>
            </a:r>
            <a:r>
              <a:rPr lang="en-US" altLang="zh-CN" sz="2800" dirty="0"/>
              <a:t>,</a:t>
            </a:r>
            <a:r>
              <a:rPr lang="zh-CN" altLang="en-US" sz="2800" dirty="0"/>
              <a:t>𝐸</a:t>
            </a:r>
            <a:r>
              <a:rPr lang="en-US" altLang="zh-CN" sz="2800" dirty="0"/>
              <a:t>}</a:t>
            </a:r>
            <a:r>
              <a:rPr lang="zh-CN" altLang="en-US" sz="2800" dirty="0"/>
              <a:t>：</a:t>
            </a:r>
          </a:p>
          <a:p>
            <a:pPr>
              <a:spcBef>
                <a:spcPts val="1272"/>
              </a:spcBef>
            </a:pPr>
            <a:endParaRPr lang="en-US" sz="2800" dirty="0"/>
          </a:p>
          <a:p>
            <a:pPr>
              <a:spcBef>
                <a:spcPts val="1272"/>
              </a:spcBef>
            </a:pPr>
            <a:endParaRPr lang="en-US" sz="2000" dirty="0"/>
          </a:p>
        </p:txBody>
      </p:sp>
      <p:sp>
        <p:nvSpPr>
          <p:cNvPr id="2" name="标题 1"/>
          <p:cNvSpPr>
            <a:spLocks noGrp="1"/>
          </p:cNvSpPr>
          <p:nvPr>
            <p:ph type="title"/>
          </p:nvPr>
        </p:nvSpPr>
        <p:spPr/>
        <p:txBody>
          <a:bodyPr/>
          <a:lstStyle/>
          <a:p>
            <a:r>
              <a:rPr lang="en-US" altLang="zh-CN" dirty="0"/>
              <a:t>Introduction</a:t>
            </a:r>
            <a:endParaRPr lang="zh-CN" altLang="en-US" dirty="0"/>
          </a:p>
        </p:txBody>
      </p:sp>
      <p:pic>
        <p:nvPicPr>
          <p:cNvPr id="6" name="图片 5">
            <a:extLst>
              <a:ext uri="{FF2B5EF4-FFF2-40B4-BE49-F238E27FC236}">
                <a16:creationId xmlns:a16="http://schemas.microsoft.com/office/drawing/2014/main" id="{54FE6541-7AA4-417B-8A4F-DCFB35E47D33}"/>
              </a:ext>
            </a:extLst>
          </p:cNvPr>
          <p:cNvPicPr>
            <a:picLocks noChangeAspect="1"/>
          </p:cNvPicPr>
          <p:nvPr/>
        </p:nvPicPr>
        <p:blipFill>
          <a:blip r:embed="rId3"/>
          <a:stretch>
            <a:fillRect/>
          </a:stretch>
        </p:blipFill>
        <p:spPr>
          <a:xfrm>
            <a:off x="1527018" y="3933056"/>
            <a:ext cx="6089963" cy="2349621"/>
          </a:xfrm>
          <a:prstGeom prst="rect">
            <a:avLst/>
          </a:prstGeom>
        </p:spPr>
      </p:pic>
    </p:spTree>
    <p:extLst>
      <p:ext uri="{BB962C8B-B14F-4D97-AF65-F5344CB8AC3E}">
        <p14:creationId xmlns:p14="http://schemas.microsoft.com/office/powerpoint/2010/main" val="1512555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7644082D-2BFD-8149-A784-B80BCF869F1A}"/>
              </a:ext>
            </a:extLst>
          </p:cNvPr>
          <p:cNvSpPr>
            <a:spLocks noGrp="1"/>
          </p:cNvSpPr>
          <p:nvPr>
            <p:ph idx="1"/>
          </p:nvPr>
        </p:nvSpPr>
        <p:spPr>
          <a:xfrm>
            <a:off x="457200" y="1196752"/>
            <a:ext cx="8229600" cy="5328592"/>
          </a:xfrm>
        </p:spPr>
        <p:txBody>
          <a:bodyPr/>
          <a:lstStyle/>
          <a:p>
            <a:pPr>
              <a:lnSpc>
                <a:spcPct val="150000"/>
              </a:lnSpc>
              <a:spcBef>
                <a:spcPts val="1272"/>
              </a:spcBef>
            </a:pPr>
            <a:r>
              <a:rPr lang="zh-CN" altLang="en-US" sz="2800" dirty="0"/>
              <a:t>阻碍</a:t>
            </a:r>
            <a:r>
              <a:rPr lang="en-US" altLang="zh-CN" sz="2800" dirty="0"/>
              <a:t>GNN</a:t>
            </a:r>
            <a:r>
              <a:rPr lang="zh-CN" altLang="en-US" sz="2800" dirty="0"/>
              <a:t>在实际场景中应用的两个问题：</a:t>
            </a:r>
            <a:endParaRPr lang="en-US" altLang="zh-CN" sz="2800" dirty="0"/>
          </a:p>
          <a:p>
            <a:pPr lvl="1">
              <a:lnSpc>
                <a:spcPct val="150000"/>
              </a:lnSpc>
              <a:spcBef>
                <a:spcPts val="1272"/>
              </a:spcBef>
            </a:pPr>
            <a:r>
              <a:rPr lang="zh-CN" altLang="en-US" sz="2400" dirty="0"/>
              <a:t>用于监督训练的标记分子不足</a:t>
            </a:r>
            <a:endParaRPr lang="en-US" altLang="zh-CN" sz="2400" dirty="0"/>
          </a:p>
          <a:p>
            <a:pPr lvl="1">
              <a:lnSpc>
                <a:spcPct val="150000"/>
              </a:lnSpc>
              <a:spcBef>
                <a:spcPts val="1272"/>
              </a:spcBef>
            </a:pPr>
            <a:r>
              <a:rPr lang="zh-CN" altLang="en-US" sz="2400" dirty="0"/>
              <a:t>对新合成的分子泛化能力差</a:t>
            </a:r>
            <a:endParaRPr lang="en-US" sz="2400" dirty="0"/>
          </a:p>
          <a:p>
            <a:pPr>
              <a:spcBef>
                <a:spcPts val="1272"/>
              </a:spcBef>
            </a:pPr>
            <a:endParaRPr lang="en-US" sz="2000" dirty="0"/>
          </a:p>
        </p:txBody>
      </p:sp>
      <p:sp>
        <p:nvSpPr>
          <p:cNvPr id="2" name="标题 1"/>
          <p:cNvSpPr>
            <a:spLocks noGrp="1"/>
          </p:cNvSpPr>
          <p:nvPr>
            <p:ph type="title"/>
          </p:nvPr>
        </p:nvSpPr>
        <p:spPr/>
        <p:txBody>
          <a:bodyPr/>
          <a:lstStyle/>
          <a:p>
            <a:r>
              <a:rPr lang="en-US" altLang="zh-CN" dirty="0"/>
              <a:t>Introduction</a:t>
            </a:r>
            <a:endParaRPr lang="zh-CN" altLang="en-US" dirty="0"/>
          </a:p>
        </p:txBody>
      </p:sp>
    </p:spTree>
    <p:extLst>
      <p:ext uri="{BB962C8B-B14F-4D97-AF65-F5344CB8AC3E}">
        <p14:creationId xmlns:p14="http://schemas.microsoft.com/office/powerpoint/2010/main" val="2416632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7644082D-2BFD-8149-A784-B80BCF869F1A}"/>
              </a:ext>
            </a:extLst>
          </p:cNvPr>
          <p:cNvSpPr>
            <a:spLocks noGrp="1"/>
          </p:cNvSpPr>
          <p:nvPr>
            <p:ph idx="1"/>
          </p:nvPr>
        </p:nvSpPr>
        <p:spPr>
          <a:xfrm>
            <a:off x="457200" y="1196752"/>
            <a:ext cx="8507288" cy="5328592"/>
          </a:xfrm>
        </p:spPr>
        <p:txBody>
          <a:bodyPr/>
          <a:lstStyle/>
          <a:p>
            <a:pPr>
              <a:lnSpc>
                <a:spcPct val="150000"/>
              </a:lnSpc>
              <a:spcBef>
                <a:spcPts val="1272"/>
              </a:spcBef>
            </a:pPr>
            <a:r>
              <a:rPr lang="en-US" altLang="zh-CN" sz="2800" dirty="0"/>
              <a:t>GROVER</a:t>
            </a:r>
            <a:r>
              <a:rPr lang="zh-CN" altLang="en-US" sz="2800" dirty="0"/>
              <a:t>：</a:t>
            </a:r>
            <a:endParaRPr lang="en-US" altLang="zh-CN" sz="2800" dirty="0"/>
          </a:p>
          <a:p>
            <a:pPr lvl="1">
              <a:lnSpc>
                <a:spcPct val="150000"/>
              </a:lnSpc>
              <a:spcBef>
                <a:spcPts val="1272"/>
              </a:spcBef>
            </a:pPr>
            <a:r>
              <a:rPr lang="en-US" altLang="zh-CN" sz="2400" dirty="0"/>
              <a:t>Graph Representation </a:t>
            </a:r>
            <a:r>
              <a:rPr lang="en-US" altLang="zh-CN" sz="2400" dirty="0" err="1"/>
              <a:t>frOm</a:t>
            </a:r>
            <a:r>
              <a:rPr lang="en-US" altLang="zh-CN" sz="2400" dirty="0"/>
              <a:t> self-supervised </a:t>
            </a:r>
            <a:r>
              <a:rPr lang="en-US" altLang="zh-CN" sz="2400" dirty="0" err="1"/>
              <a:t>mEssage</a:t>
            </a:r>
            <a:r>
              <a:rPr lang="en-US" altLang="zh-CN" sz="2400" dirty="0"/>
              <a:t> passing </a:t>
            </a:r>
            <a:r>
              <a:rPr lang="en-US" altLang="zh-CN" sz="2400" dirty="0" err="1"/>
              <a:t>tRansformer</a:t>
            </a:r>
            <a:endParaRPr lang="en-US" altLang="zh-CN" sz="2400" dirty="0"/>
          </a:p>
          <a:p>
            <a:pPr lvl="1">
              <a:lnSpc>
                <a:spcPct val="150000"/>
              </a:lnSpc>
              <a:spcBef>
                <a:spcPts val="1272"/>
              </a:spcBef>
            </a:pPr>
            <a:r>
              <a:rPr lang="zh-CN" altLang="en-US" sz="2400" dirty="0"/>
              <a:t>将</a:t>
            </a:r>
            <a:r>
              <a:rPr lang="en-US" altLang="zh-CN" sz="2400" dirty="0"/>
              <a:t>GNNs</a:t>
            </a:r>
            <a:r>
              <a:rPr lang="zh-CN" altLang="en-US" sz="2400" dirty="0"/>
              <a:t>中的消息传递网络集成到</a:t>
            </a:r>
            <a:r>
              <a:rPr lang="en-US" altLang="zh-CN" sz="2400" dirty="0"/>
              <a:t>Transformer</a:t>
            </a:r>
            <a:r>
              <a:rPr lang="zh-CN" altLang="en-US" sz="2400" dirty="0"/>
              <a:t>架构中</a:t>
            </a:r>
            <a:endParaRPr lang="en-US" altLang="zh-CN" sz="2400" dirty="0"/>
          </a:p>
          <a:p>
            <a:pPr lvl="1">
              <a:lnSpc>
                <a:spcPct val="150000"/>
              </a:lnSpc>
              <a:spcBef>
                <a:spcPts val="1272"/>
              </a:spcBef>
            </a:pPr>
            <a:r>
              <a:rPr lang="zh-CN" altLang="en-US" sz="2400" dirty="0"/>
              <a:t>在</a:t>
            </a:r>
            <a:r>
              <a:rPr lang="en-US" altLang="zh-CN" sz="2400" dirty="0"/>
              <a:t>1000</a:t>
            </a:r>
            <a:r>
              <a:rPr lang="zh-CN" altLang="en-US" sz="2400" dirty="0"/>
              <a:t>万个未标记分子上对</a:t>
            </a:r>
            <a:r>
              <a:rPr lang="en-US" altLang="zh-CN" sz="2400" dirty="0"/>
              <a:t>GROVER</a:t>
            </a:r>
            <a:r>
              <a:rPr lang="zh-CN" altLang="en-US" sz="2400" dirty="0"/>
              <a:t>进行</a:t>
            </a:r>
            <a:r>
              <a:rPr lang="en-US" altLang="zh-CN" sz="2400" dirty="0"/>
              <a:t>1</a:t>
            </a:r>
            <a:r>
              <a:rPr lang="zh-CN" altLang="en-US" sz="2400" dirty="0"/>
              <a:t>亿个参数的预训练</a:t>
            </a:r>
            <a:endParaRPr lang="en-US" altLang="zh-CN" sz="2400" dirty="0"/>
          </a:p>
          <a:p>
            <a:pPr lvl="1">
              <a:lnSpc>
                <a:spcPct val="150000"/>
              </a:lnSpc>
              <a:spcBef>
                <a:spcPts val="1272"/>
              </a:spcBef>
            </a:pPr>
            <a:r>
              <a:rPr lang="zh-CN" altLang="en-US" sz="2400" dirty="0"/>
              <a:t>在</a:t>
            </a:r>
            <a:r>
              <a:rPr lang="en-US" altLang="zh-CN" sz="2400" dirty="0" err="1"/>
              <a:t>MoleculeNet</a:t>
            </a:r>
            <a:r>
              <a:rPr lang="zh-CN" altLang="en-US" sz="2400" dirty="0"/>
              <a:t>的</a:t>
            </a:r>
            <a:r>
              <a:rPr lang="en-US" altLang="zh-CN" sz="2400" dirty="0"/>
              <a:t>11</a:t>
            </a:r>
            <a:r>
              <a:rPr lang="zh-CN" altLang="en-US" sz="2400" dirty="0"/>
              <a:t>个</a:t>
            </a:r>
            <a:r>
              <a:rPr lang="en-US" altLang="zh-CN" sz="2400" dirty="0"/>
              <a:t>benchmark</a:t>
            </a:r>
            <a:r>
              <a:rPr lang="zh-CN" altLang="en-US" sz="2400" dirty="0"/>
              <a:t>上取得</a:t>
            </a:r>
            <a:r>
              <a:rPr lang="en-US" altLang="zh-CN" sz="2400" dirty="0"/>
              <a:t>SOTA</a:t>
            </a:r>
          </a:p>
          <a:p>
            <a:pPr>
              <a:spcBef>
                <a:spcPts val="1272"/>
              </a:spcBef>
            </a:pPr>
            <a:endParaRPr lang="en-US" sz="2000" dirty="0"/>
          </a:p>
        </p:txBody>
      </p:sp>
      <p:sp>
        <p:nvSpPr>
          <p:cNvPr id="2" name="标题 1"/>
          <p:cNvSpPr>
            <a:spLocks noGrp="1"/>
          </p:cNvSpPr>
          <p:nvPr>
            <p:ph type="title"/>
          </p:nvPr>
        </p:nvSpPr>
        <p:spPr/>
        <p:txBody>
          <a:bodyPr/>
          <a:lstStyle/>
          <a:p>
            <a:r>
              <a:rPr lang="en-US" altLang="zh-CN" dirty="0"/>
              <a:t>Introduction</a:t>
            </a:r>
            <a:endParaRPr lang="zh-CN" altLang="en-US" dirty="0"/>
          </a:p>
        </p:txBody>
      </p:sp>
    </p:spTree>
    <p:extLst>
      <p:ext uri="{BB962C8B-B14F-4D97-AF65-F5344CB8AC3E}">
        <p14:creationId xmlns:p14="http://schemas.microsoft.com/office/powerpoint/2010/main" val="50786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a:xfrm>
            <a:off x="1648544" y="2492896"/>
            <a:ext cx="6019800" cy="1656184"/>
          </a:xfrm>
        </p:spPr>
        <p:txBody>
          <a:bodyPr/>
          <a:lstStyle/>
          <a:p>
            <a:r>
              <a:rPr lang="en-US" altLang="zh-CN" sz="4000" dirty="0"/>
              <a:t>Preliminary</a:t>
            </a:r>
            <a:endParaRPr lang="zh-CN" altLang="en-US" sz="4000" dirty="0"/>
          </a:p>
        </p:txBody>
      </p:sp>
    </p:spTree>
    <p:extLst>
      <p:ext uri="{BB962C8B-B14F-4D97-AF65-F5344CB8AC3E}">
        <p14:creationId xmlns:p14="http://schemas.microsoft.com/office/powerpoint/2010/main" val="34646286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7644082D-2BFD-8149-A784-B80BCF869F1A}"/>
                  </a:ext>
                </a:extLst>
              </p:cNvPr>
              <p:cNvSpPr>
                <a:spLocks noGrp="1"/>
              </p:cNvSpPr>
              <p:nvPr>
                <p:ph idx="1"/>
              </p:nvPr>
            </p:nvSpPr>
            <p:spPr>
              <a:xfrm>
                <a:off x="457200" y="1196752"/>
                <a:ext cx="8229600" cy="5328592"/>
              </a:xfrm>
            </p:spPr>
            <p:txBody>
              <a:bodyPr/>
              <a:lstStyle/>
              <a:p>
                <a:pPr>
                  <a:spcBef>
                    <a:spcPts val="1272"/>
                  </a:spcBef>
                </a:pPr>
                <a:r>
                  <a:rPr lang="zh-CN" altLang="en-US" sz="2800" dirty="0"/>
                  <a:t>图 𝐺</a:t>
                </a:r>
                <a:r>
                  <a:rPr lang="en-US" altLang="zh-CN" sz="2800" dirty="0"/>
                  <a:t>={</a:t>
                </a:r>
                <a:r>
                  <a:rPr lang="zh-CN" altLang="en-US" sz="2800" dirty="0"/>
                  <a:t>𝑉</a:t>
                </a:r>
                <a:r>
                  <a:rPr lang="en-US" altLang="zh-CN" sz="2800" dirty="0"/>
                  <a:t>,</a:t>
                </a:r>
                <a:r>
                  <a:rPr lang="zh-CN" altLang="en-US" sz="2800" dirty="0"/>
                  <a:t>𝐸</a:t>
                </a:r>
                <a:r>
                  <a:rPr lang="en-US" altLang="zh-CN" sz="2800" dirty="0"/>
                  <a:t>}</a:t>
                </a:r>
              </a:p>
              <a:p>
                <a:pPr>
                  <a:spcBef>
                    <a:spcPts val="1272"/>
                  </a:spcBef>
                </a:pPr>
                <a:r>
                  <a:rPr lang="zh-CN" altLang="en-US" sz="2800" dirty="0"/>
                  <a:t>图学习中两类监督任务：</a:t>
                </a:r>
              </a:p>
              <a:p>
                <a:pPr lvl="1">
                  <a:spcBef>
                    <a:spcPts val="1272"/>
                  </a:spcBef>
                </a:pPr>
                <a:r>
                  <a:rPr lang="zh-CN" altLang="en-US" sz="2400" dirty="0"/>
                  <a:t>节点分类</a:t>
                </a:r>
                <a:r>
                  <a:rPr lang="en-US" altLang="zh-CN" sz="2400" dirty="0"/>
                  <a:t>/</a:t>
                </a:r>
                <a:r>
                  <a:rPr lang="zh-CN" altLang="en-US" sz="2400" dirty="0"/>
                  <a:t>回归：</a:t>
                </a:r>
                <a:endParaRPr lang="en-US" altLang="zh-CN" sz="2400" dirty="0"/>
              </a:p>
              <a:p>
                <a:pPr lvl="2">
                  <a:spcBef>
                    <a:spcPts val="1272"/>
                  </a:spcBef>
                </a:pPr>
                <a:r>
                  <a:rPr lang="zh-CN" altLang="en-US" sz="2000" dirty="0"/>
                  <a:t>每个节点</a:t>
                </a:r>
                <a14:m>
                  <m:oMath xmlns:m="http://schemas.openxmlformats.org/officeDocument/2006/math">
                    <m:r>
                      <a:rPr lang="en-US" altLang="zh-CN" sz="2000" b="0" i="1" smtClean="0">
                        <a:latin typeface="Cambria Math" panose="02040503050406030204" pitchFamily="18" charset="0"/>
                      </a:rPr>
                      <m:t>𝑣</m:t>
                    </m:r>
                  </m:oMath>
                </a14:m>
                <a:r>
                  <a:rPr lang="zh-CN" altLang="en-US" sz="2000" dirty="0"/>
                  <a:t>有一个标签</a:t>
                </a:r>
                <a14:m>
                  <m:oMath xmlns:m="http://schemas.openxmlformats.org/officeDocument/2006/math">
                    <m:sSub>
                      <m:sSubPr>
                        <m:ctrlPr>
                          <a:rPr lang="en-US" altLang="zh-CN" sz="2000" i="1" smtClean="0">
                            <a:latin typeface="Cambria Math" panose="02040503050406030204" pitchFamily="18" charset="0"/>
                          </a:rPr>
                        </m:ctrlPr>
                      </m:sSubPr>
                      <m:e>
                        <m:r>
                          <a:rPr lang="en-US" altLang="zh-CN" sz="2000" b="0" i="1" smtClean="0">
                            <a:latin typeface="Cambria Math" panose="02040503050406030204" pitchFamily="18" charset="0"/>
                          </a:rPr>
                          <m:t>𝑦</m:t>
                        </m:r>
                      </m:e>
                      <m:sub>
                        <m:r>
                          <a:rPr lang="en-US" altLang="zh-CN" sz="2000" b="0" i="1" smtClean="0">
                            <a:latin typeface="Cambria Math" panose="02040503050406030204" pitchFamily="18" charset="0"/>
                          </a:rPr>
                          <m:t>𝑣</m:t>
                        </m:r>
                      </m:sub>
                    </m:sSub>
                  </m:oMath>
                </a14:m>
                <a:r>
                  <a:rPr lang="zh-CN" altLang="en-US" sz="2000" dirty="0"/>
                  <a:t>，任务是学习预测未知节点的标签</a:t>
                </a:r>
                <a:endParaRPr lang="en-US" altLang="zh-CN" sz="2400" dirty="0"/>
              </a:p>
              <a:p>
                <a:pPr>
                  <a:spcBef>
                    <a:spcPts val="1272"/>
                  </a:spcBef>
                </a:pPr>
                <a:endParaRPr lang="en-US" sz="2000" dirty="0"/>
              </a:p>
            </p:txBody>
          </p:sp>
        </mc:Choice>
        <mc:Fallback xmlns="">
          <p:sp>
            <p:nvSpPr>
              <p:cNvPr id="3" name="内容占位符 2">
                <a:extLst>
                  <a:ext uri="{FF2B5EF4-FFF2-40B4-BE49-F238E27FC236}">
                    <a16:creationId xmlns:a16="http://schemas.microsoft.com/office/drawing/2014/main" id="{7644082D-2BFD-8149-A784-B80BCF869F1A}"/>
                  </a:ext>
                </a:extLst>
              </p:cNvPr>
              <p:cNvSpPr>
                <a:spLocks noGrp="1" noRot="1" noChangeAspect="1" noMove="1" noResize="1" noEditPoints="1" noAdjustHandles="1" noChangeArrowheads="1" noChangeShapeType="1" noTextEdit="1"/>
              </p:cNvSpPr>
              <p:nvPr>
                <p:ph idx="1"/>
              </p:nvPr>
            </p:nvSpPr>
            <p:spPr>
              <a:xfrm>
                <a:off x="457200" y="1196752"/>
                <a:ext cx="8229600" cy="5328592"/>
              </a:xfrm>
              <a:blipFill>
                <a:blip r:embed="rId3"/>
                <a:stretch>
                  <a:fillRect l="-741" t="-1487"/>
                </a:stretch>
              </a:blipFill>
            </p:spPr>
            <p:txBody>
              <a:bodyPr/>
              <a:lstStyle/>
              <a:p>
                <a:r>
                  <a:rPr lang="zh-CN" altLang="en-US">
                    <a:noFill/>
                  </a:rPr>
                  <a:t> </a:t>
                </a:r>
              </a:p>
            </p:txBody>
          </p:sp>
        </mc:Fallback>
      </mc:AlternateContent>
      <p:sp>
        <p:nvSpPr>
          <p:cNvPr id="2" name="标题 1"/>
          <p:cNvSpPr>
            <a:spLocks noGrp="1"/>
          </p:cNvSpPr>
          <p:nvPr>
            <p:ph type="title"/>
          </p:nvPr>
        </p:nvSpPr>
        <p:spPr/>
        <p:txBody>
          <a:bodyPr/>
          <a:lstStyle/>
          <a:p>
            <a:r>
              <a:rPr lang="en-US" altLang="zh-CN" dirty="0"/>
              <a:t>Tasks</a:t>
            </a:r>
            <a:endParaRPr lang="zh-CN" altLang="en-US" dirty="0"/>
          </a:p>
        </p:txBody>
      </p:sp>
      <p:pic>
        <p:nvPicPr>
          <p:cNvPr id="6" name="图片 5">
            <a:extLst>
              <a:ext uri="{FF2B5EF4-FFF2-40B4-BE49-F238E27FC236}">
                <a16:creationId xmlns:a16="http://schemas.microsoft.com/office/drawing/2014/main" id="{34E1E173-8CCE-423A-8B3A-6B760D6670C5}"/>
              </a:ext>
            </a:extLst>
          </p:cNvPr>
          <p:cNvPicPr>
            <a:picLocks noChangeAspect="1"/>
          </p:cNvPicPr>
          <p:nvPr/>
        </p:nvPicPr>
        <p:blipFill>
          <a:blip r:embed="rId4"/>
          <a:stretch>
            <a:fillRect/>
          </a:stretch>
        </p:blipFill>
        <p:spPr>
          <a:xfrm>
            <a:off x="2843808" y="3821841"/>
            <a:ext cx="2808312" cy="1834939"/>
          </a:xfrm>
          <a:prstGeom prst="rect">
            <a:avLst/>
          </a:prstGeom>
        </p:spPr>
      </p:pic>
    </p:spTree>
    <p:extLst>
      <p:ext uri="{BB962C8B-B14F-4D97-AF65-F5344CB8AC3E}">
        <p14:creationId xmlns:p14="http://schemas.microsoft.com/office/powerpoint/2010/main" val="36104481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7644082D-2BFD-8149-A784-B80BCF869F1A}"/>
                  </a:ext>
                </a:extLst>
              </p:cNvPr>
              <p:cNvSpPr>
                <a:spLocks noGrp="1"/>
              </p:cNvSpPr>
              <p:nvPr>
                <p:ph idx="1"/>
              </p:nvPr>
            </p:nvSpPr>
            <p:spPr>
              <a:xfrm>
                <a:off x="457200" y="1196752"/>
                <a:ext cx="8229600" cy="5328592"/>
              </a:xfrm>
            </p:spPr>
            <p:txBody>
              <a:bodyPr/>
              <a:lstStyle/>
              <a:p>
                <a:pPr>
                  <a:spcBef>
                    <a:spcPts val="1272"/>
                  </a:spcBef>
                </a:pPr>
                <a:r>
                  <a:rPr lang="zh-CN" altLang="en-US" sz="2800" dirty="0"/>
                  <a:t>图 𝐺</a:t>
                </a:r>
                <a:r>
                  <a:rPr lang="en-US" altLang="zh-CN" sz="2800" dirty="0"/>
                  <a:t>={</a:t>
                </a:r>
                <a:r>
                  <a:rPr lang="zh-CN" altLang="en-US" sz="2800" dirty="0"/>
                  <a:t>𝑉</a:t>
                </a:r>
                <a:r>
                  <a:rPr lang="en-US" altLang="zh-CN" sz="2800" dirty="0"/>
                  <a:t>,</a:t>
                </a:r>
                <a:r>
                  <a:rPr lang="zh-CN" altLang="en-US" sz="2800" dirty="0"/>
                  <a:t>𝐸</a:t>
                </a:r>
                <a:r>
                  <a:rPr lang="en-US" altLang="zh-CN" sz="2800" dirty="0"/>
                  <a:t>}</a:t>
                </a:r>
              </a:p>
              <a:p>
                <a:pPr>
                  <a:spcBef>
                    <a:spcPts val="1272"/>
                  </a:spcBef>
                </a:pPr>
                <a:r>
                  <a:rPr lang="zh-CN" altLang="en-US" sz="2800" dirty="0"/>
                  <a:t>图学习中两类监督任务：</a:t>
                </a:r>
              </a:p>
              <a:p>
                <a:pPr lvl="1">
                  <a:spcBef>
                    <a:spcPts val="1272"/>
                  </a:spcBef>
                </a:pPr>
                <a:r>
                  <a:rPr lang="zh-CN" altLang="en-US" sz="2400" dirty="0"/>
                  <a:t>图分类</a:t>
                </a:r>
                <a:r>
                  <a:rPr lang="en-US" altLang="zh-CN" sz="2400" dirty="0"/>
                  <a:t>/</a:t>
                </a:r>
                <a:r>
                  <a:rPr lang="zh-CN" altLang="en-US" sz="2400" dirty="0"/>
                  <a:t>回归：</a:t>
                </a:r>
                <a:endParaRPr lang="en-US" altLang="zh-CN" sz="2400" dirty="0"/>
              </a:p>
              <a:p>
                <a:pPr lvl="2">
                  <a:spcBef>
                    <a:spcPts val="1272"/>
                  </a:spcBef>
                </a:pPr>
                <a:r>
                  <a:rPr lang="zh-CN" altLang="en-US" sz="2000" dirty="0"/>
                  <a:t>给出一组图</a:t>
                </a:r>
                <a14:m>
                  <m:oMath xmlns:m="http://schemas.openxmlformats.org/officeDocument/2006/math">
                    <m:sSub>
                      <m:sSubPr>
                        <m:ctrlPr>
                          <a:rPr lang="en-US" altLang="zh-CN" sz="2000" i="1" smtClean="0">
                            <a:latin typeface="Cambria Math" panose="02040503050406030204" pitchFamily="18" charset="0"/>
                          </a:rPr>
                        </m:ctrlPr>
                      </m:sSubPr>
                      <m:e>
                        <m:r>
                          <a:rPr lang="en-US" altLang="zh-CN" sz="2000" b="0" i="1" smtClean="0">
                            <a:latin typeface="Cambria Math" panose="02040503050406030204" pitchFamily="18" charset="0"/>
                          </a:rPr>
                          <m:t>𝐺</m:t>
                        </m:r>
                      </m:e>
                      <m:sub>
                        <m:r>
                          <a:rPr lang="en-US" altLang="zh-CN" sz="2000" b="0" i="1" smtClean="0">
                            <a:latin typeface="Cambria Math" panose="02040503050406030204" pitchFamily="18" charset="0"/>
                          </a:rPr>
                          <m:t>1</m:t>
                        </m:r>
                      </m:sub>
                    </m:sSub>
                    <m:r>
                      <a:rPr lang="en-US" altLang="zh-CN" sz="2000" b="0" i="1" smtClean="0">
                        <a:latin typeface="Cambria Math" panose="02040503050406030204" pitchFamily="18" charset="0"/>
                      </a:rPr>
                      <m:t>,</m:t>
                    </m:r>
                    <m:r>
                      <a:rPr lang="en-US" altLang="zh-CN" sz="2000" b="0" i="1" smtClean="0">
                        <a:latin typeface="Cambria Math" panose="02040503050406030204" pitchFamily="18" charset="0"/>
                        <a:ea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b="0" i="1" smtClean="0">
                            <a:latin typeface="Cambria Math" panose="02040503050406030204" pitchFamily="18" charset="0"/>
                          </a:rPr>
                          <m:t>𝐺</m:t>
                        </m:r>
                      </m:e>
                      <m:sub>
                        <m:r>
                          <a:rPr lang="en-US" altLang="zh-CN" sz="2000" b="0" i="1" smtClean="0">
                            <a:latin typeface="Cambria Math" panose="02040503050406030204" pitchFamily="18" charset="0"/>
                          </a:rPr>
                          <m:t>𝑁</m:t>
                        </m:r>
                      </m:sub>
                    </m:sSub>
                    <m:r>
                      <a:rPr lang="zh-CN" altLang="en-US" sz="2000" i="1" smtClean="0">
                        <a:latin typeface="Cambria Math" panose="02040503050406030204" pitchFamily="18" charset="0"/>
                      </a:rPr>
                      <m:t>和</m:t>
                    </m:r>
                  </m:oMath>
                </a14:m>
                <a:r>
                  <a:rPr lang="zh-CN" altLang="en-US" sz="2000" dirty="0"/>
                  <a:t>标签</a:t>
                </a: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𝑦</m:t>
                        </m:r>
                      </m:e>
                      <m:sub>
                        <m:r>
                          <a:rPr lang="en-US" altLang="zh-CN" sz="2000" b="0" i="1" smtClean="0">
                            <a:latin typeface="Cambria Math" panose="02040503050406030204" pitchFamily="18" charset="0"/>
                          </a:rPr>
                          <m:t>1,</m:t>
                        </m:r>
                      </m:sub>
                    </m:sSub>
                    <m:r>
                      <a:rPr lang="en-US" altLang="zh-CN" sz="2000" i="1" smtClean="0">
                        <a:latin typeface="Cambria Math" panose="02040503050406030204" pitchFamily="18" charset="0"/>
                        <a:ea typeface="Cambria Math" panose="02040503050406030204" pitchFamily="18" charset="0"/>
                      </a:rPr>
                      <m:t>⋯</m:t>
                    </m:r>
                    <m:r>
                      <a:rPr lang="en-US" altLang="zh-CN" sz="2000" b="0" i="1" smtClean="0">
                        <a:latin typeface="Cambria Math" panose="02040503050406030204" pitchFamily="18" charset="0"/>
                        <a:ea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𝑦</m:t>
                        </m:r>
                      </m:e>
                      <m:sub>
                        <m:r>
                          <a:rPr lang="en-US" altLang="zh-CN" sz="2000" b="0" i="1" smtClean="0">
                            <a:latin typeface="Cambria Math" panose="02040503050406030204" pitchFamily="18" charset="0"/>
                          </a:rPr>
                          <m:t>𝑁</m:t>
                        </m:r>
                      </m:sub>
                    </m:sSub>
                  </m:oMath>
                </a14:m>
                <a:r>
                  <a:rPr lang="zh-CN" altLang="en-US" sz="2000" dirty="0"/>
                  <a:t>，任务是预测未知图的标签</a:t>
                </a:r>
                <a:endParaRPr lang="en-US" sz="2000" dirty="0"/>
              </a:p>
              <a:p>
                <a:pPr>
                  <a:spcBef>
                    <a:spcPts val="1272"/>
                  </a:spcBef>
                </a:pPr>
                <a:endParaRPr lang="en-US" sz="2000" dirty="0"/>
              </a:p>
            </p:txBody>
          </p:sp>
        </mc:Choice>
        <mc:Fallback xmlns="">
          <p:sp>
            <p:nvSpPr>
              <p:cNvPr id="3" name="内容占位符 2">
                <a:extLst>
                  <a:ext uri="{FF2B5EF4-FFF2-40B4-BE49-F238E27FC236}">
                    <a16:creationId xmlns:a16="http://schemas.microsoft.com/office/drawing/2014/main" id="{7644082D-2BFD-8149-A784-B80BCF869F1A}"/>
                  </a:ext>
                </a:extLst>
              </p:cNvPr>
              <p:cNvSpPr>
                <a:spLocks noGrp="1" noRot="1" noChangeAspect="1" noMove="1" noResize="1" noEditPoints="1" noAdjustHandles="1" noChangeArrowheads="1" noChangeShapeType="1" noTextEdit="1"/>
              </p:cNvSpPr>
              <p:nvPr>
                <p:ph idx="1"/>
              </p:nvPr>
            </p:nvSpPr>
            <p:spPr>
              <a:xfrm>
                <a:off x="457200" y="1196752"/>
                <a:ext cx="8229600" cy="5328592"/>
              </a:xfrm>
              <a:blipFill>
                <a:blip r:embed="rId3"/>
                <a:stretch>
                  <a:fillRect l="-741" t="-1487"/>
                </a:stretch>
              </a:blipFill>
            </p:spPr>
            <p:txBody>
              <a:bodyPr/>
              <a:lstStyle/>
              <a:p>
                <a:r>
                  <a:rPr lang="zh-CN" altLang="en-US">
                    <a:noFill/>
                  </a:rPr>
                  <a:t> </a:t>
                </a:r>
              </a:p>
            </p:txBody>
          </p:sp>
        </mc:Fallback>
      </mc:AlternateContent>
      <p:sp>
        <p:nvSpPr>
          <p:cNvPr id="2" name="标题 1"/>
          <p:cNvSpPr>
            <a:spLocks noGrp="1"/>
          </p:cNvSpPr>
          <p:nvPr>
            <p:ph type="title"/>
          </p:nvPr>
        </p:nvSpPr>
        <p:spPr/>
        <p:txBody>
          <a:bodyPr/>
          <a:lstStyle/>
          <a:p>
            <a:r>
              <a:rPr lang="en-US" altLang="zh-CN" dirty="0"/>
              <a:t>Tasks</a:t>
            </a:r>
            <a:endParaRPr lang="zh-CN" altLang="en-US" dirty="0"/>
          </a:p>
        </p:txBody>
      </p:sp>
      <p:pic>
        <p:nvPicPr>
          <p:cNvPr id="5" name="图片 4">
            <a:extLst>
              <a:ext uri="{FF2B5EF4-FFF2-40B4-BE49-F238E27FC236}">
                <a16:creationId xmlns:a16="http://schemas.microsoft.com/office/drawing/2014/main" id="{098C2CB9-2E40-4B32-853A-CCA1DC4F2537}"/>
              </a:ext>
            </a:extLst>
          </p:cNvPr>
          <p:cNvPicPr>
            <a:picLocks noChangeAspect="1"/>
          </p:cNvPicPr>
          <p:nvPr/>
        </p:nvPicPr>
        <p:blipFill>
          <a:blip r:embed="rId4"/>
          <a:stretch>
            <a:fillRect/>
          </a:stretch>
        </p:blipFill>
        <p:spPr>
          <a:xfrm>
            <a:off x="2915816" y="3731790"/>
            <a:ext cx="2952328" cy="2793554"/>
          </a:xfrm>
          <a:prstGeom prst="rect">
            <a:avLst/>
          </a:prstGeom>
        </p:spPr>
      </p:pic>
    </p:spTree>
    <p:extLst>
      <p:ext uri="{BB962C8B-B14F-4D97-AF65-F5344CB8AC3E}">
        <p14:creationId xmlns:p14="http://schemas.microsoft.com/office/powerpoint/2010/main" val="4204762070"/>
      </p:ext>
    </p:extLst>
  </p:cSld>
  <p:clrMapOvr>
    <a:masterClrMapping/>
  </p:clrMapOvr>
</p:sld>
</file>

<file path=ppt/theme/theme1.xml><?xml version="1.0" encoding="utf-8"?>
<a:theme xmlns:a="http://schemas.openxmlformats.org/drawingml/2006/main" name="CAS">
  <a:themeElements>
    <a:clrScheme name="CAS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fontScheme name="CAS">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CAS 1">
        <a:dk1>
          <a:srgbClr val="0066FF"/>
        </a:dk1>
        <a:lt1>
          <a:srgbClr val="FFFFFF"/>
        </a:lt1>
        <a:dk2>
          <a:srgbClr val="000066"/>
        </a:dk2>
        <a:lt2>
          <a:srgbClr val="FFFFFF"/>
        </a:lt2>
        <a:accent1>
          <a:srgbClr val="6699FF"/>
        </a:accent1>
        <a:accent2>
          <a:srgbClr val="3333FF"/>
        </a:accent2>
        <a:accent3>
          <a:srgbClr val="AAAAB8"/>
        </a:accent3>
        <a:accent4>
          <a:srgbClr val="DADADA"/>
        </a:accent4>
        <a:accent5>
          <a:srgbClr val="B8CAFF"/>
        </a:accent5>
        <a:accent6>
          <a:srgbClr val="2D2DE7"/>
        </a:accent6>
        <a:hlink>
          <a:srgbClr val="FFCC00"/>
        </a:hlink>
        <a:folHlink>
          <a:srgbClr val="0000CC"/>
        </a:folHlink>
      </a:clrScheme>
      <a:clrMap bg1="dk2" tx1="lt1" bg2="dk1" tx2="lt2" accent1="accent1" accent2="accent2" accent3="accent3" accent4="accent4" accent5="accent5" accent6="accent6" hlink="hlink" folHlink="folHlink"/>
    </a:extraClrScheme>
    <a:extraClrScheme>
      <a:clrScheme name="CAS 2">
        <a:dk1>
          <a:srgbClr val="009999"/>
        </a:dk1>
        <a:lt1>
          <a:srgbClr val="FFFFFF"/>
        </a:lt1>
        <a:dk2>
          <a:srgbClr val="334B49"/>
        </a:dk2>
        <a:lt2>
          <a:srgbClr val="FFFFFF"/>
        </a:lt2>
        <a:accent1>
          <a:srgbClr val="33CCCC"/>
        </a:accent1>
        <a:accent2>
          <a:srgbClr val="008080"/>
        </a:accent2>
        <a:accent3>
          <a:srgbClr val="ADB1B1"/>
        </a:accent3>
        <a:accent4>
          <a:srgbClr val="DADADA"/>
        </a:accent4>
        <a:accent5>
          <a:srgbClr val="ADE2E2"/>
        </a:accent5>
        <a:accent6>
          <a:srgbClr val="007373"/>
        </a:accent6>
        <a:hlink>
          <a:srgbClr val="FFCC00"/>
        </a:hlink>
        <a:folHlink>
          <a:srgbClr val="006666"/>
        </a:folHlink>
      </a:clrScheme>
      <a:clrMap bg1="dk2" tx1="lt1" bg2="dk1" tx2="lt2" accent1="accent1" accent2="accent2" accent3="accent3" accent4="accent4" accent5="accent5" accent6="accent6" hlink="hlink" folHlink="folHlink"/>
    </a:extraClrScheme>
    <a:extraClrScheme>
      <a:clrScheme name="CAS 3">
        <a:dk1>
          <a:srgbClr val="006699"/>
        </a:dk1>
        <a:lt1>
          <a:srgbClr val="FFFFFF"/>
        </a:lt1>
        <a:dk2>
          <a:srgbClr val="333399"/>
        </a:dk2>
        <a:lt2>
          <a:srgbClr val="FFFFFF"/>
        </a:lt2>
        <a:accent1>
          <a:srgbClr val="0099CC"/>
        </a:accent1>
        <a:accent2>
          <a:srgbClr val="0386AF"/>
        </a:accent2>
        <a:accent3>
          <a:srgbClr val="ADADCA"/>
        </a:accent3>
        <a:accent4>
          <a:srgbClr val="DADADA"/>
        </a:accent4>
        <a:accent5>
          <a:srgbClr val="AACAE2"/>
        </a:accent5>
        <a:accent6>
          <a:srgbClr val="02799E"/>
        </a:accent6>
        <a:hlink>
          <a:srgbClr val="FFCC00"/>
        </a:hlink>
        <a:folHlink>
          <a:srgbClr val="6699FF"/>
        </a:folHlink>
      </a:clrScheme>
      <a:clrMap bg1="dk2" tx1="lt1" bg2="dk1" tx2="lt2" accent1="accent1" accent2="accent2" accent3="accent3" accent4="accent4" accent5="accent5" accent6="accent6" hlink="hlink" folHlink="folHlink"/>
    </a:extraClrScheme>
    <a:extraClrScheme>
      <a:clrScheme name="CAS 4">
        <a:dk1>
          <a:srgbClr val="008080"/>
        </a:dk1>
        <a:lt1>
          <a:srgbClr val="FFFFFF"/>
        </a:lt1>
        <a:dk2>
          <a:srgbClr val="2F978D"/>
        </a:dk2>
        <a:lt2>
          <a:srgbClr val="FFFFFF"/>
        </a:lt2>
        <a:accent1>
          <a:srgbClr val="0099FF"/>
        </a:accent1>
        <a:accent2>
          <a:srgbClr val="009999"/>
        </a:accent2>
        <a:accent3>
          <a:srgbClr val="ADC9C5"/>
        </a:accent3>
        <a:accent4>
          <a:srgbClr val="DADADA"/>
        </a:accent4>
        <a:accent5>
          <a:srgbClr val="AACAFF"/>
        </a:accent5>
        <a:accent6>
          <a:srgbClr val="008A8A"/>
        </a:accent6>
        <a:hlink>
          <a:srgbClr val="FFFFCC"/>
        </a:hlink>
        <a:folHlink>
          <a:srgbClr val="70CAC6"/>
        </a:folHlink>
      </a:clrScheme>
      <a:clrMap bg1="dk2" tx1="lt1" bg2="dk1" tx2="lt2" accent1="accent1" accent2="accent2" accent3="accent3" accent4="accent4" accent5="accent5" accent6="accent6" hlink="hlink" folHlink="folHlink"/>
    </a:extraClrScheme>
    <a:extraClrScheme>
      <a:clrScheme name="CAS 5">
        <a:dk1>
          <a:srgbClr val="822504"/>
        </a:dk1>
        <a:lt1>
          <a:srgbClr val="FFFFFF"/>
        </a:lt1>
        <a:dk2>
          <a:srgbClr val="330000"/>
        </a:dk2>
        <a:lt2>
          <a:srgbClr val="FFFFFF"/>
        </a:lt2>
        <a:accent1>
          <a:srgbClr val="FF9900"/>
        </a:accent1>
        <a:accent2>
          <a:srgbClr val="9E2A06"/>
        </a:accent2>
        <a:accent3>
          <a:srgbClr val="ADAAAA"/>
        </a:accent3>
        <a:accent4>
          <a:srgbClr val="DADADA"/>
        </a:accent4>
        <a:accent5>
          <a:srgbClr val="FFCAAA"/>
        </a:accent5>
        <a:accent6>
          <a:srgbClr val="8F2505"/>
        </a:accent6>
        <a:hlink>
          <a:srgbClr val="FF3300"/>
        </a:hlink>
        <a:folHlink>
          <a:srgbClr val="7C0704"/>
        </a:folHlink>
      </a:clrScheme>
      <a:clrMap bg1="dk2" tx1="lt1" bg2="dk1" tx2="lt2" accent1="accent1" accent2="accent2" accent3="accent3" accent4="accent4" accent5="accent5" accent6="accent6" hlink="hlink" folHlink="folHlink"/>
    </a:extraClrScheme>
    <a:extraClrScheme>
      <a:clrScheme name="CAS 6">
        <a:dk1>
          <a:srgbClr val="336600"/>
        </a:dk1>
        <a:lt1>
          <a:srgbClr val="FFFFFF"/>
        </a:lt1>
        <a:dk2>
          <a:srgbClr val="4A7911"/>
        </a:dk2>
        <a:lt2>
          <a:srgbClr val="FFFFFF"/>
        </a:lt2>
        <a:accent1>
          <a:srgbClr val="666633"/>
        </a:accent1>
        <a:accent2>
          <a:srgbClr val="669900"/>
        </a:accent2>
        <a:accent3>
          <a:srgbClr val="B1BEAA"/>
        </a:accent3>
        <a:accent4>
          <a:srgbClr val="DADADA"/>
        </a:accent4>
        <a:accent5>
          <a:srgbClr val="B8B8AD"/>
        </a:accent5>
        <a:accent6>
          <a:srgbClr val="5C8A00"/>
        </a:accent6>
        <a:hlink>
          <a:srgbClr val="FFCC00"/>
        </a:hlink>
        <a:folHlink>
          <a:srgbClr val="99CC00"/>
        </a:folHlink>
      </a:clrScheme>
      <a:clrMap bg1="dk2" tx1="lt1" bg2="dk1" tx2="lt2" accent1="accent1" accent2="accent2" accent3="accent3" accent4="accent4" accent5="accent5" accent6="accent6" hlink="hlink" folHlink="folHlink"/>
    </a:extraClrScheme>
    <a:extraClrScheme>
      <a:clrScheme name="CAS 7">
        <a:dk1>
          <a:srgbClr val="000000"/>
        </a:dk1>
        <a:lt1>
          <a:srgbClr val="FFFFFF"/>
        </a:lt1>
        <a:dk2>
          <a:srgbClr val="000000"/>
        </a:dk2>
        <a:lt2>
          <a:srgbClr val="CC3300"/>
        </a:lt2>
        <a:accent1>
          <a:srgbClr val="FFCC00"/>
        </a:accent1>
        <a:accent2>
          <a:srgbClr val="CC6600"/>
        </a:accent2>
        <a:accent3>
          <a:srgbClr val="FFFFFF"/>
        </a:accent3>
        <a:accent4>
          <a:srgbClr val="000000"/>
        </a:accent4>
        <a:accent5>
          <a:srgbClr val="FFE2AA"/>
        </a:accent5>
        <a:accent6>
          <a:srgbClr val="B95C00"/>
        </a:accent6>
        <a:hlink>
          <a:srgbClr val="663300"/>
        </a:hlink>
        <a:folHlink>
          <a:srgbClr val="CC9900"/>
        </a:folHlink>
      </a:clrScheme>
      <a:clrMap bg1="lt1" tx1="dk1" bg2="lt2" tx2="dk2" accent1="accent1" accent2="accent2" accent3="accent3" accent4="accent4" accent5="accent5" accent6="accent6" hlink="hlink" folHlink="folHlink"/>
    </a:extraClrScheme>
    <a:extraClrScheme>
      <a:clrScheme name="CAS 8">
        <a:dk1>
          <a:srgbClr val="003300"/>
        </a:dk1>
        <a:lt1>
          <a:srgbClr val="FFFFFF"/>
        </a:lt1>
        <a:dk2>
          <a:srgbClr val="000000"/>
        </a:dk2>
        <a:lt2>
          <a:srgbClr val="336600"/>
        </a:lt2>
        <a:accent1>
          <a:srgbClr val="CCCC00"/>
        </a:accent1>
        <a:accent2>
          <a:srgbClr val="669900"/>
        </a:accent2>
        <a:accent3>
          <a:srgbClr val="FFFFFF"/>
        </a:accent3>
        <a:accent4>
          <a:srgbClr val="002A00"/>
        </a:accent4>
        <a:accent5>
          <a:srgbClr val="E2E2AA"/>
        </a:accent5>
        <a:accent6>
          <a:srgbClr val="5C8A00"/>
        </a:accent6>
        <a:hlink>
          <a:srgbClr val="333300"/>
        </a:hlink>
        <a:folHlink>
          <a:srgbClr val="99CC00"/>
        </a:folHlink>
      </a:clrScheme>
      <a:clrMap bg1="lt1" tx1="dk1" bg2="lt2" tx2="dk2" accent1="accent1" accent2="accent2" accent3="accent3" accent4="accent4" accent5="accent5" accent6="accent6" hlink="hlink" folHlink="folHlink"/>
    </a:extraClrScheme>
    <a:extraClrScheme>
      <a:clrScheme name="CAS 9">
        <a:dk1>
          <a:srgbClr val="000000"/>
        </a:dk1>
        <a:lt1>
          <a:srgbClr val="FFFFFF"/>
        </a:lt1>
        <a:dk2>
          <a:srgbClr val="000000"/>
        </a:dk2>
        <a:lt2>
          <a:srgbClr val="440044"/>
        </a:lt2>
        <a:accent1>
          <a:srgbClr val="FFCCCC"/>
        </a:accent1>
        <a:accent2>
          <a:srgbClr val="790571"/>
        </a:accent2>
        <a:accent3>
          <a:srgbClr val="FFFFFF"/>
        </a:accent3>
        <a:accent4>
          <a:srgbClr val="000000"/>
        </a:accent4>
        <a:accent5>
          <a:srgbClr val="FFE2E2"/>
        </a:accent5>
        <a:accent6>
          <a:srgbClr val="6D0466"/>
        </a:accent6>
        <a:hlink>
          <a:srgbClr val="993366"/>
        </a:hlink>
        <a:folHlink>
          <a:srgbClr val="9F839F"/>
        </a:folHlink>
      </a:clrScheme>
      <a:clrMap bg1="lt1" tx1="dk1" bg2="lt2" tx2="dk2" accent1="accent1" accent2="accent2" accent3="accent3" accent4="accent4" accent5="accent5" accent6="accent6" hlink="hlink" folHlink="folHlink"/>
    </a:extraClrScheme>
    <a:extraClrScheme>
      <a:clrScheme name="CAS 10">
        <a:dk1>
          <a:srgbClr val="000000"/>
        </a:dk1>
        <a:lt1>
          <a:srgbClr val="FFFFFF"/>
        </a:lt1>
        <a:dk2>
          <a:srgbClr val="000000"/>
        </a:dk2>
        <a:lt2>
          <a:srgbClr val="FF9900"/>
        </a:lt2>
        <a:accent1>
          <a:srgbClr val="FFCC99"/>
        </a:accent1>
        <a:accent2>
          <a:srgbClr val="FBA313"/>
        </a:accent2>
        <a:accent3>
          <a:srgbClr val="FFFFFF"/>
        </a:accent3>
        <a:accent4>
          <a:srgbClr val="000000"/>
        </a:accent4>
        <a:accent5>
          <a:srgbClr val="FFE2CA"/>
        </a:accent5>
        <a:accent6>
          <a:srgbClr val="E39310"/>
        </a:accent6>
        <a:hlink>
          <a:srgbClr val="CC3300"/>
        </a:hlink>
        <a:folHlink>
          <a:srgbClr val="FCC66E"/>
        </a:folHlink>
      </a:clrScheme>
      <a:clrMap bg1="lt1" tx1="dk1" bg2="lt2" tx2="dk2" accent1="accent1" accent2="accent2" accent3="accent3" accent4="accent4" accent5="accent5" accent6="accent6" hlink="hlink" folHlink="folHlink"/>
    </a:extraClrScheme>
    <a:extraClrScheme>
      <a:clrScheme name="CAS 11">
        <a:dk1>
          <a:srgbClr val="000000"/>
        </a:dk1>
        <a:lt1>
          <a:srgbClr val="FFFFFF"/>
        </a:lt1>
        <a:dk2>
          <a:srgbClr val="000000"/>
        </a:dk2>
        <a:lt2>
          <a:srgbClr val="779F92"/>
        </a:lt2>
        <a:accent1>
          <a:srgbClr val="33CCCC"/>
        </a:accent1>
        <a:accent2>
          <a:srgbClr val="9DC2D7"/>
        </a:accent2>
        <a:accent3>
          <a:srgbClr val="FFFFFF"/>
        </a:accent3>
        <a:accent4>
          <a:srgbClr val="000000"/>
        </a:accent4>
        <a:accent5>
          <a:srgbClr val="ADE2E2"/>
        </a:accent5>
        <a:accent6>
          <a:srgbClr val="8EB0C3"/>
        </a:accent6>
        <a:hlink>
          <a:srgbClr val="006666"/>
        </a:hlink>
        <a:folHlink>
          <a:srgbClr val="CCCCFF"/>
        </a:folHlink>
      </a:clrScheme>
      <a:clrMap bg1="lt1" tx1="dk1" bg2="lt2" tx2="dk2" accent1="accent1" accent2="accent2" accent3="accent3" accent4="accent4" accent5="accent5" accent6="accent6" hlink="hlink" folHlink="folHlink"/>
    </a:extraClrScheme>
    <a:extraClrScheme>
      <a:clrScheme name="CAS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90852</TotalTime>
  <Words>4864</Words>
  <Application>Microsoft Office PowerPoint</Application>
  <PresentationFormat>全屏显示(4:3)</PresentationFormat>
  <Paragraphs>194</Paragraphs>
  <Slides>33</Slides>
  <Notes>31</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33</vt:i4>
      </vt:variant>
    </vt:vector>
  </HeadingPairs>
  <TitlesOfParts>
    <vt:vector size="43" baseType="lpstr">
      <vt:lpstr>-apple-system</vt:lpstr>
      <vt:lpstr>等线</vt:lpstr>
      <vt:lpstr>宋体</vt:lpstr>
      <vt:lpstr>Arial</vt:lpstr>
      <vt:lpstr>Arial Black</vt:lpstr>
      <vt:lpstr>Calibri</vt:lpstr>
      <vt:lpstr>Cambria Math</vt:lpstr>
      <vt:lpstr>Times New Roman</vt:lpstr>
      <vt:lpstr>Wingdings</vt:lpstr>
      <vt:lpstr>CAS</vt:lpstr>
      <vt:lpstr>GROVER：</vt:lpstr>
      <vt:lpstr>Introduction</vt:lpstr>
      <vt:lpstr>Introduction</vt:lpstr>
      <vt:lpstr>Introduction</vt:lpstr>
      <vt:lpstr>Introduction</vt:lpstr>
      <vt:lpstr>Introduction</vt:lpstr>
      <vt:lpstr>Preliminary</vt:lpstr>
      <vt:lpstr>Tasks</vt:lpstr>
      <vt:lpstr>Tasks</vt:lpstr>
      <vt:lpstr>Graph Neural Networks</vt:lpstr>
      <vt:lpstr>Graph Neural Networks</vt:lpstr>
      <vt:lpstr>Graph Neural Networks</vt:lpstr>
      <vt:lpstr>Transformer</vt:lpstr>
      <vt:lpstr>Model</vt:lpstr>
      <vt:lpstr>GROVER</vt:lpstr>
      <vt:lpstr>GROVER</vt:lpstr>
      <vt:lpstr>GROVER</vt:lpstr>
      <vt:lpstr>Dynamic Message Passing Network</vt:lpstr>
      <vt:lpstr>Dynamic Message Passing Network</vt:lpstr>
      <vt:lpstr>Self-supervised Task</vt:lpstr>
      <vt:lpstr>Pre-training</vt:lpstr>
      <vt:lpstr>Node-level (Jure)</vt:lpstr>
      <vt:lpstr>Node-level (Jure)</vt:lpstr>
      <vt:lpstr>Node-level (Tencent)</vt:lpstr>
      <vt:lpstr>Node-level (Tencent)</vt:lpstr>
      <vt:lpstr>Graph-level </vt:lpstr>
      <vt:lpstr>Experiments</vt:lpstr>
      <vt:lpstr>Dataset</vt:lpstr>
      <vt:lpstr>Classification</vt:lpstr>
      <vt:lpstr>Regression</vt:lpstr>
      <vt:lpstr>Results</vt:lpstr>
      <vt:lpstr>Future Work</vt:lpstr>
      <vt:lpstr>THANKS!</vt:lpstr>
    </vt:vector>
  </TitlesOfParts>
  <Company>CAS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L.Su</dc:creator>
  <cp:lastModifiedBy>zhen wenming</cp:lastModifiedBy>
  <cp:revision>6011</cp:revision>
  <cp:lastPrinted>2020-07-30T01:34:34Z</cp:lastPrinted>
  <dcterms:created xsi:type="dcterms:W3CDTF">2009-06-29T05:49:26Z</dcterms:created>
  <dcterms:modified xsi:type="dcterms:W3CDTF">2021-09-14T01:58:07Z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1</vt:i4>
  </property>
</Properties>
</file>